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2994" y="117729"/>
            <a:ext cx="11926011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0645" y="1741678"/>
            <a:ext cx="7950708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59" y="1165097"/>
            <a:ext cx="10444480" cy="4721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jp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s://github.com/repo-itehl/microservices-lab.git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://itehl.us/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://itehl.us/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3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://itehl.us/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://itehl.es/" TargetMode="External"/><Relationship Id="rId6" Type="http://schemas.openxmlformats.org/officeDocument/2006/relationships/image" Target="../media/image41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://itehl.es/" TargetMode="External"/><Relationship Id="rId6" Type="http://schemas.openxmlformats.org/officeDocument/2006/relationships/image" Target="../media/image4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://itehl.es/" TargetMode="External"/><Relationship Id="rId6" Type="http://schemas.openxmlformats.org/officeDocument/2006/relationships/image" Target="../media/image4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43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44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4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4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4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4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://es.curso/es/curso/v1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://es.cliente/es/cliente/v1" TargetMode="External"/><Relationship Id="rId6" Type="http://schemas.openxmlformats.org/officeDocument/2006/relationships/hyperlink" Target="http://es.inscripcion/es/inscripcion/v1/crear" TargetMode="External"/><Relationship Id="rId7" Type="http://schemas.openxmlformats.org/officeDocument/2006/relationships/hyperlink" Target="http://es.inscripcion/es/inscripcion/v1/consultar" TargetMode="External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50.png"/><Relationship Id="rId6" Type="http://schemas.openxmlformats.org/officeDocument/2006/relationships/hyperlink" Target="https://docs.microsoft.com/en-us/azure/azure-functions/functions-run-local?tabs=macos%2Ccsharp%2Cbash" TargetMode="External"/><Relationship Id="rId7" Type="http://schemas.openxmlformats.org/officeDocument/2006/relationships/hyperlink" Target="https://docs.microsoft.com/en-us/azure/azure-functions/functions-develop-vs-code?tabs=csharp" TargetMode="External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s://youtu.be/RjsNmapggPU" TargetMode="External"/><Relationship Id="rId6" Type="http://schemas.openxmlformats.org/officeDocument/2006/relationships/image" Target="../media/image51.jp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Relationship Id="rId3" Type="http://schemas.openxmlformats.org/officeDocument/2006/relationships/image" Target="../media/image8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82" y="1715643"/>
            <a:ext cx="12086817" cy="5087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133" y="176529"/>
            <a:ext cx="5305425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dirty="0" sz="6000" spc="-240" b="0">
                <a:solidFill>
                  <a:srgbClr val="252525"/>
                </a:solidFill>
                <a:latin typeface="Arial"/>
                <a:cs typeface="Arial"/>
              </a:rPr>
              <a:t>Curso </a:t>
            </a:r>
            <a:r>
              <a:rPr dirty="0" sz="6000" spc="-275" b="0">
                <a:solidFill>
                  <a:srgbClr val="252525"/>
                </a:solidFill>
                <a:latin typeface="Arial"/>
                <a:cs typeface="Arial"/>
              </a:rPr>
              <a:t>Arquitecto  </a:t>
            </a:r>
            <a:r>
              <a:rPr dirty="0" sz="6000" spc="-155" b="0">
                <a:solidFill>
                  <a:srgbClr val="252525"/>
                </a:solidFill>
                <a:latin typeface="Arial"/>
                <a:cs typeface="Arial"/>
              </a:rPr>
              <a:t>de</a:t>
            </a:r>
            <a:r>
              <a:rPr dirty="0" sz="6000" spc="-630" b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6000" spc="-285" b="0">
                <a:solidFill>
                  <a:srgbClr val="252525"/>
                </a:solidFill>
                <a:latin typeface="Arial"/>
                <a:cs typeface="Arial"/>
              </a:rPr>
              <a:t>Microservicios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47076" y="1862327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292608" y="138557"/>
                </a:moveTo>
                <a:lnTo>
                  <a:pt x="290576" y="128536"/>
                </a:lnTo>
                <a:lnTo>
                  <a:pt x="285038" y="120332"/>
                </a:lnTo>
                <a:lnTo>
                  <a:pt x="276847" y="114808"/>
                </a:lnTo>
                <a:lnTo>
                  <a:pt x="266827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19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781" y="112776"/>
                </a:lnTo>
                <a:lnTo>
                  <a:pt x="15748" y="114808"/>
                </a:lnTo>
                <a:lnTo>
                  <a:pt x="7543" y="120332"/>
                </a:lnTo>
                <a:lnTo>
                  <a:pt x="2019" y="128536"/>
                </a:lnTo>
                <a:lnTo>
                  <a:pt x="0" y="138557"/>
                </a:lnTo>
                <a:lnTo>
                  <a:pt x="0" y="154051"/>
                </a:lnTo>
                <a:lnTo>
                  <a:pt x="2019" y="164084"/>
                </a:lnTo>
                <a:lnTo>
                  <a:pt x="7556" y="172275"/>
                </a:lnTo>
                <a:lnTo>
                  <a:pt x="15748" y="177812"/>
                </a:lnTo>
                <a:lnTo>
                  <a:pt x="25781" y="179832"/>
                </a:lnTo>
                <a:lnTo>
                  <a:pt x="112776" y="179832"/>
                </a:lnTo>
                <a:lnTo>
                  <a:pt x="112776" y="266827"/>
                </a:lnTo>
                <a:lnTo>
                  <a:pt x="114795" y="276860"/>
                </a:lnTo>
                <a:lnTo>
                  <a:pt x="120332" y="285051"/>
                </a:lnTo>
                <a:lnTo>
                  <a:pt x="128524" y="290588"/>
                </a:lnTo>
                <a:lnTo>
                  <a:pt x="138557" y="292608"/>
                </a:lnTo>
                <a:lnTo>
                  <a:pt x="154051" y="292608"/>
                </a:lnTo>
                <a:lnTo>
                  <a:pt x="164071" y="290588"/>
                </a:lnTo>
                <a:lnTo>
                  <a:pt x="172275" y="285051"/>
                </a:lnTo>
                <a:lnTo>
                  <a:pt x="177800" y="276860"/>
                </a:lnTo>
                <a:lnTo>
                  <a:pt x="179832" y="266827"/>
                </a:lnTo>
                <a:lnTo>
                  <a:pt x="179832" y="179832"/>
                </a:lnTo>
                <a:lnTo>
                  <a:pt x="266827" y="179832"/>
                </a:lnTo>
                <a:lnTo>
                  <a:pt x="276847" y="177812"/>
                </a:lnTo>
                <a:lnTo>
                  <a:pt x="285051" y="172275"/>
                </a:lnTo>
                <a:lnTo>
                  <a:pt x="290576" y="164084"/>
                </a:lnTo>
                <a:lnTo>
                  <a:pt x="292608" y="154051"/>
                </a:lnTo>
                <a:lnTo>
                  <a:pt x="292608" y="13855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84492" y="2625851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48116" y="270814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75" y="291226"/>
                </a:lnTo>
                <a:lnTo>
                  <a:pt x="81216" y="263556"/>
                </a:lnTo>
                <a:lnTo>
                  <a:pt x="53387" y="222504"/>
                </a:lnTo>
                <a:lnTo>
                  <a:pt x="43179" y="172212"/>
                </a:lnTo>
                <a:lnTo>
                  <a:pt x="53387" y="121920"/>
                </a:lnTo>
                <a:lnTo>
                  <a:pt x="81216" y="80867"/>
                </a:lnTo>
                <a:lnTo>
                  <a:pt x="12247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5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08648" y="4447032"/>
            <a:ext cx="173990" cy="173990"/>
          </a:xfrm>
          <a:custGeom>
            <a:avLst/>
            <a:gdLst/>
            <a:ahLst/>
            <a:cxnLst/>
            <a:rect l="l" t="t" r="r" b="b"/>
            <a:pathLst>
              <a:path w="173990" h="173989">
                <a:moveTo>
                  <a:pt x="173736" y="72771"/>
                </a:moveTo>
                <a:lnTo>
                  <a:pt x="168021" y="67056"/>
                </a:lnTo>
                <a:lnTo>
                  <a:pt x="106680" y="67056"/>
                </a:lnTo>
                <a:lnTo>
                  <a:pt x="106680" y="5715"/>
                </a:lnTo>
                <a:lnTo>
                  <a:pt x="100965" y="0"/>
                </a:lnTo>
                <a:lnTo>
                  <a:pt x="72771" y="0"/>
                </a:lnTo>
                <a:lnTo>
                  <a:pt x="67056" y="5715"/>
                </a:lnTo>
                <a:lnTo>
                  <a:pt x="67056" y="67056"/>
                </a:lnTo>
                <a:lnTo>
                  <a:pt x="5715" y="67056"/>
                </a:lnTo>
                <a:lnTo>
                  <a:pt x="0" y="72771"/>
                </a:lnTo>
                <a:lnTo>
                  <a:pt x="0" y="100965"/>
                </a:lnTo>
                <a:lnTo>
                  <a:pt x="5715" y="106680"/>
                </a:lnTo>
                <a:lnTo>
                  <a:pt x="67056" y="106680"/>
                </a:lnTo>
                <a:lnTo>
                  <a:pt x="67056" y="168021"/>
                </a:lnTo>
                <a:lnTo>
                  <a:pt x="72771" y="173736"/>
                </a:lnTo>
                <a:lnTo>
                  <a:pt x="100965" y="173736"/>
                </a:lnTo>
                <a:lnTo>
                  <a:pt x="106680" y="168021"/>
                </a:lnTo>
                <a:lnTo>
                  <a:pt x="106680" y="106680"/>
                </a:lnTo>
                <a:lnTo>
                  <a:pt x="168021" y="106680"/>
                </a:lnTo>
                <a:lnTo>
                  <a:pt x="173736" y="100965"/>
                </a:lnTo>
                <a:lnTo>
                  <a:pt x="173736" y="72771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7592568" y="3153155"/>
            <a:ext cx="1109345" cy="1214755"/>
            <a:chOff x="7592568" y="3153155"/>
            <a:chExt cx="1109345" cy="1214755"/>
          </a:xfrm>
        </p:grpSpPr>
        <p:sp>
          <p:nvSpPr>
            <p:cNvPr id="11" name="object 11"/>
            <p:cNvSpPr/>
            <p:nvPr/>
          </p:nvSpPr>
          <p:spPr>
            <a:xfrm>
              <a:off x="7749794" y="3153155"/>
              <a:ext cx="952500" cy="890269"/>
            </a:xfrm>
            <a:custGeom>
              <a:avLst/>
              <a:gdLst/>
              <a:ahLst/>
              <a:cxnLst/>
              <a:rect l="l" t="t" r="r" b="b"/>
              <a:pathLst>
                <a:path w="952500" h="890270">
                  <a:moveTo>
                    <a:pt x="351154" y="628523"/>
                  </a:moveTo>
                  <a:lnTo>
                    <a:pt x="276986" y="628523"/>
                  </a:lnTo>
                  <a:lnTo>
                    <a:pt x="278520" y="628826"/>
                  </a:lnTo>
                  <a:lnTo>
                    <a:pt x="283352" y="630951"/>
                  </a:lnTo>
                  <a:lnTo>
                    <a:pt x="291828" y="636720"/>
                  </a:lnTo>
                  <a:lnTo>
                    <a:pt x="304323" y="647985"/>
                  </a:lnTo>
                  <a:lnTo>
                    <a:pt x="475996" y="819785"/>
                  </a:lnTo>
                  <a:lnTo>
                    <a:pt x="511630" y="848877"/>
                  </a:lnTo>
                  <a:lnTo>
                    <a:pt x="553084" y="870997"/>
                  </a:lnTo>
                  <a:lnTo>
                    <a:pt x="598939" y="885078"/>
                  </a:lnTo>
                  <a:lnTo>
                    <a:pt x="647700" y="890016"/>
                  </a:lnTo>
                  <a:lnTo>
                    <a:pt x="696513" y="885078"/>
                  </a:lnTo>
                  <a:lnTo>
                    <a:pt x="742362" y="870997"/>
                  </a:lnTo>
                  <a:lnTo>
                    <a:pt x="783806" y="848868"/>
                  </a:lnTo>
                  <a:lnTo>
                    <a:pt x="790801" y="843153"/>
                  </a:lnTo>
                  <a:lnTo>
                    <a:pt x="647700" y="843153"/>
                  </a:lnTo>
                  <a:lnTo>
                    <a:pt x="608197" y="839487"/>
                  </a:lnTo>
                  <a:lnTo>
                    <a:pt x="571611" y="828500"/>
                  </a:lnTo>
                  <a:lnTo>
                    <a:pt x="537954" y="810202"/>
                  </a:lnTo>
                  <a:lnTo>
                    <a:pt x="507158" y="784526"/>
                  </a:lnTo>
                  <a:lnTo>
                    <a:pt x="351154" y="628523"/>
                  </a:lnTo>
                  <a:close/>
                </a:path>
                <a:path w="952500" h="890270">
                  <a:moveTo>
                    <a:pt x="452627" y="0"/>
                  </a:moveTo>
                  <a:lnTo>
                    <a:pt x="401296" y="2834"/>
                  </a:lnTo>
                  <a:lnTo>
                    <a:pt x="351268" y="11201"/>
                  </a:lnTo>
                  <a:lnTo>
                    <a:pt x="302885" y="24892"/>
                  </a:lnTo>
                  <a:lnTo>
                    <a:pt x="256485" y="43702"/>
                  </a:lnTo>
                  <a:lnTo>
                    <a:pt x="212409" y="67424"/>
                  </a:lnTo>
                  <a:lnTo>
                    <a:pt x="170996" y="95852"/>
                  </a:lnTo>
                  <a:lnTo>
                    <a:pt x="132587" y="128778"/>
                  </a:lnTo>
                  <a:lnTo>
                    <a:pt x="100986" y="164044"/>
                  </a:lnTo>
                  <a:lnTo>
                    <a:pt x="73491" y="202287"/>
                  </a:lnTo>
                  <a:lnTo>
                    <a:pt x="50196" y="243185"/>
                  </a:lnTo>
                  <a:lnTo>
                    <a:pt x="31194" y="286416"/>
                  </a:lnTo>
                  <a:lnTo>
                    <a:pt x="16580" y="331660"/>
                  </a:lnTo>
                  <a:lnTo>
                    <a:pt x="6447" y="378594"/>
                  </a:lnTo>
                  <a:lnTo>
                    <a:pt x="889" y="426898"/>
                  </a:lnTo>
                  <a:lnTo>
                    <a:pt x="0" y="476250"/>
                  </a:lnTo>
                  <a:lnTo>
                    <a:pt x="3784" y="524301"/>
                  </a:lnTo>
                  <a:lnTo>
                    <a:pt x="12156" y="571628"/>
                  </a:lnTo>
                  <a:lnTo>
                    <a:pt x="24927" y="617863"/>
                  </a:lnTo>
                  <a:lnTo>
                    <a:pt x="41909" y="662638"/>
                  </a:lnTo>
                  <a:lnTo>
                    <a:pt x="62987" y="705700"/>
                  </a:lnTo>
                  <a:lnTo>
                    <a:pt x="87760" y="746337"/>
                  </a:lnTo>
                  <a:lnTo>
                    <a:pt x="116326" y="784606"/>
                  </a:lnTo>
                  <a:lnTo>
                    <a:pt x="148208" y="819785"/>
                  </a:lnTo>
                  <a:lnTo>
                    <a:pt x="180419" y="842692"/>
                  </a:lnTo>
                  <a:lnTo>
                    <a:pt x="218439" y="851027"/>
                  </a:lnTo>
                  <a:lnTo>
                    <a:pt x="238229" y="848868"/>
                  </a:lnTo>
                  <a:lnTo>
                    <a:pt x="273339" y="832864"/>
                  </a:lnTo>
                  <a:lnTo>
                    <a:pt x="300367" y="802227"/>
                  </a:lnTo>
                  <a:lnTo>
                    <a:pt x="218455" y="802227"/>
                  </a:lnTo>
                  <a:lnTo>
                    <a:pt x="198209" y="797821"/>
                  </a:lnTo>
                  <a:lnTo>
                    <a:pt x="146513" y="748859"/>
                  </a:lnTo>
                  <a:lnTo>
                    <a:pt x="118005" y="709019"/>
                  </a:lnTo>
                  <a:lnTo>
                    <a:pt x="94065" y="665770"/>
                  </a:lnTo>
                  <a:lnTo>
                    <a:pt x="74831" y="619793"/>
                  </a:lnTo>
                  <a:lnTo>
                    <a:pt x="60439" y="571769"/>
                  </a:lnTo>
                  <a:lnTo>
                    <a:pt x="51028" y="522382"/>
                  </a:lnTo>
                  <a:lnTo>
                    <a:pt x="46735" y="472313"/>
                  </a:lnTo>
                  <a:lnTo>
                    <a:pt x="47930" y="422461"/>
                  </a:lnTo>
                  <a:lnTo>
                    <a:pt x="54643" y="373636"/>
                  </a:lnTo>
                  <a:lnTo>
                    <a:pt x="66670" y="326382"/>
                  </a:lnTo>
                  <a:lnTo>
                    <a:pt x="83806" y="281242"/>
                  </a:lnTo>
                  <a:lnTo>
                    <a:pt x="105848" y="238762"/>
                  </a:lnTo>
                  <a:lnTo>
                    <a:pt x="132590" y="199485"/>
                  </a:lnTo>
                  <a:lnTo>
                    <a:pt x="163829" y="163957"/>
                  </a:lnTo>
                  <a:lnTo>
                    <a:pt x="204757" y="128163"/>
                  </a:lnTo>
                  <a:lnTo>
                    <a:pt x="249145" y="98885"/>
                  </a:lnTo>
                  <a:lnTo>
                    <a:pt x="296560" y="76120"/>
                  </a:lnTo>
                  <a:lnTo>
                    <a:pt x="346568" y="59864"/>
                  </a:lnTo>
                  <a:lnTo>
                    <a:pt x="398735" y="50112"/>
                  </a:lnTo>
                  <a:lnTo>
                    <a:pt x="452627" y="46863"/>
                  </a:lnTo>
                  <a:lnTo>
                    <a:pt x="662423" y="46863"/>
                  </a:lnTo>
                  <a:lnTo>
                    <a:pt x="641397" y="37099"/>
                  </a:lnTo>
                  <a:lnTo>
                    <a:pt x="595648" y="21009"/>
                  </a:lnTo>
                  <a:lnTo>
                    <a:pt x="548661" y="9399"/>
                  </a:lnTo>
                  <a:lnTo>
                    <a:pt x="500851" y="2365"/>
                  </a:lnTo>
                  <a:lnTo>
                    <a:pt x="452627" y="0"/>
                  </a:lnTo>
                  <a:close/>
                </a:path>
                <a:path w="952500" h="890270">
                  <a:moveTo>
                    <a:pt x="662423" y="46863"/>
                  </a:moveTo>
                  <a:lnTo>
                    <a:pt x="452627" y="46863"/>
                  </a:lnTo>
                  <a:lnTo>
                    <a:pt x="502719" y="49709"/>
                  </a:lnTo>
                  <a:lnTo>
                    <a:pt x="552262" y="58156"/>
                  </a:lnTo>
                  <a:lnTo>
                    <a:pt x="600708" y="72065"/>
                  </a:lnTo>
                  <a:lnTo>
                    <a:pt x="647507" y="91300"/>
                  </a:lnTo>
                  <a:lnTo>
                    <a:pt x="692111" y="115722"/>
                  </a:lnTo>
                  <a:lnTo>
                    <a:pt x="733972" y="145194"/>
                  </a:lnTo>
                  <a:lnTo>
                    <a:pt x="772540" y="179578"/>
                  </a:lnTo>
                  <a:lnTo>
                    <a:pt x="804695" y="215209"/>
                  </a:lnTo>
                  <a:lnTo>
                    <a:pt x="832466" y="253168"/>
                  </a:lnTo>
                  <a:lnTo>
                    <a:pt x="855839" y="293073"/>
                  </a:lnTo>
                  <a:lnTo>
                    <a:pt x="874802" y="334541"/>
                  </a:lnTo>
                  <a:lnTo>
                    <a:pt x="889338" y="377190"/>
                  </a:lnTo>
                  <a:lnTo>
                    <a:pt x="899435" y="420638"/>
                  </a:lnTo>
                  <a:lnTo>
                    <a:pt x="905077" y="464503"/>
                  </a:lnTo>
                  <a:lnTo>
                    <a:pt x="906252" y="508404"/>
                  </a:lnTo>
                  <a:lnTo>
                    <a:pt x="902943" y="551958"/>
                  </a:lnTo>
                  <a:lnTo>
                    <a:pt x="895138" y="594783"/>
                  </a:lnTo>
                  <a:lnTo>
                    <a:pt x="882822" y="636497"/>
                  </a:lnTo>
                  <a:lnTo>
                    <a:pt x="865980" y="676718"/>
                  </a:lnTo>
                  <a:lnTo>
                    <a:pt x="844599" y="715065"/>
                  </a:lnTo>
                  <a:lnTo>
                    <a:pt x="818664" y="751155"/>
                  </a:lnTo>
                  <a:lnTo>
                    <a:pt x="788161" y="784606"/>
                  </a:lnTo>
                  <a:lnTo>
                    <a:pt x="757445" y="810202"/>
                  </a:lnTo>
                  <a:lnTo>
                    <a:pt x="723788" y="828500"/>
                  </a:lnTo>
                  <a:lnTo>
                    <a:pt x="687202" y="839487"/>
                  </a:lnTo>
                  <a:lnTo>
                    <a:pt x="647700" y="843153"/>
                  </a:lnTo>
                  <a:lnTo>
                    <a:pt x="790801" y="843153"/>
                  </a:lnTo>
                  <a:lnTo>
                    <a:pt x="851551" y="784059"/>
                  </a:lnTo>
                  <a:lnTo>
                    <a:pt x="879229" y="745920"/>
                  </a:lnTo>
                  <a:lnTo>
                    <a:pt x="902451" y="705700"/>
                  </a:lnTo>
                  <a:lnTo>
                    <a:pt x="921226" y="663731"/>
                  </a:lnTo>
                  <a:lnTo>
                    <a:pt x="935566" y="620345"/>
                  </a:lnTo>
                  <a:lnTo>
                    <a:pt x="945482" y="575872"/>
                  </a:lnTo>
                  <a:lnTo>
                    <a:pt x="950985" y="530646"/>
                  </a:lnTo>
                  <a:lnTo>
                    <a:pt x="952087" y="484997"/>
                  </a:lnTo>
                  <a:lnTo>
                    <a:pt x="948798" y="439257"/>
                  </a:lnTo>
                  <a:lnTo>
                    <a:pt x="941130" y="393758"/>
                  </a:lnTo>
                  <a:lnTo>
                    <a:pt x="929094" y="348831"/>
                  </a:lnTo>
                  <a:lnTo>
                    <a:pt x="912701" y="304809"/>
                  </a:lnTo>
                  <a:lnTo>
                    <a:pt x="891962" y="262023"/>
                  </a:lnTo>
                  <a:lnTo>
                    <a:pt x="866889" y="220805"/>
                  </a:lnTo>
                  <a:lnTo>
                    <a:pt x="837492" y="181486"/>
                  </a:lnTo>
                  <a:lnTo>
                    <a:pt x="803782" y="144399"/>
                  </a:lnTo>
                  <a:lnTo>
                    <a:pt x="767103" y="111321"/>
                  </a:lnTo>
                  <a:lnTo>
                    <a:pt x="727537" y="82349"/>
                  </a:lnTo>
                  <a:lnTo>
                    <a:pt x="685498" y="57577"/>
                  </a:lnTo>
                  <a:lnTo>
                    <a:pt x="662423" y="46863"/>
                  </a:lnTo>
                  <a:close/>
                </a:path>
                <a:path w="952500" h="890270">
                  <a:moveTo>
                    <a:pt x="276986" y="581660"/>
                  </a:moveTo>
                  <a:lnTo>
                    <a:pt x="241934" y="597281"/>
                  </a:lnTo>
                  <a:lnTo>
                    <a:pt x="224789" y="646525"/>
                  </a:lnTo>
                  <a:lnTo>
                    <a:pt x="233648" y="677933"/>
                  </a:lnTo>
                  <a:lnTo>
                    <a:pt x="257597" y="710503"/>
                  </a:lnTo>
                  <a:lnTo>
                    <a:pt x="268485" y="727527"/>
                  </a:lnTo>
                  <a:lnTo>
                    <a:pt x="272129" y="747522"/>
                  </a:lnTo>
                  <a:lnTo>
                    <a:pt x="268485" y="767516"/>
                  </a:lnTo>
                  <a:lnTo>
                    <a:pt x="257555" y="784606"/>
                  </a:lnTo>
                  <a:lnTo>
                    <a:pt x="238726" y="797821"/>
                  </a:lnTo>
                  <a:lnTo>
                    <a:pt x="218455" y="802227"/>
                  </a:lnTo>
                  <a:lnTo>
                    <a:pt x="300367" y="802227"/>
                  </a:lnTo>
                  <a:lnTo>
                    <a:pt x="310673" y="786755"/>
                  </a:lnTo>
                  <a:lnTo>
                    <a:pt x="318007" y="748998"/>
                  </a:lnTo>
                  <a:lnTo>
                    <a:pt x="310673" y="710503"/>
                  </a:lnTo>
                  <a:lnTo>
                    <a:pt x="288671" y="675259"/>
                  </a:lnTo>
                  <a:lnTo>
                    <a:pt x="277496" y="660907"/>
                  </a:lnTo>
                  <a:lnTo>
                    <a:pt x="272141" y="647954"/>
                  </a:lnTo>
                  <a:lnTo>
                    <a:pt x="271150" y="637968"/>
                  </a:lnTo>
                  <a:lnTo>
                    <a:pt x="273050" y="632333"/>
                  </a:lnTo>
                  <a:lnTo>
                    <a:pt x="276986" y="628523"/>
                  </a:lnTo>
                  <a:lnTo>
                    <a:pt x="351154" y="628523"/>
                  </a:lnTo>
                  <a:lnTo>
                    <a:pt x="335533" y="612902"/>
                  </a:lnTo>
                  <a:lnTo>
                    <a:pt x="319277" y="599769"/>
                  </a:lnTo>
                  <a:lnTo>
                    <a:pt x="304831" y="589946"/>
                  </a:lnTo>
                  <a:lnTo>
                    <a:pt x="291099" y="583791"/>
                  </a:lnTo>
                  <a:lnTo>
                    <a:pt x="276986" y="581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307324" y="3348227"/>
              <a:ext cx="172211" cy="1722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32324" y="3560063"/>
              <a:ext cx="137096" cy="1402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292084" y="3723131"/>
              <a:ext cx="202692" cy="2042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061960" y="3305555"/>
              <a:ext cx="170688" cy="1706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592568" y="3896868"/>
              <a:ext cx="471170" cy="471170"/>
            </a:xfrm>
            <a:custGeom>
              <a:avLst/>
              <a:gdLst/>
              <a:ahLst/>
              <a:cxnLst/>
              <a:rect l="l" t="t" r="r" b="b"/>
              <a:pathLst>
                <a:path w="471170" h="471170">
                  <a:moveTo>
                    <a:pt x="235457" y="0"/>
                  </a:moveTo>
                  <a:lnTo>
                    <a:pt x="188002" y="4783"/>
                  </a:lnTo>
                  <a:lnTo>
                    <a:pt x="143803" y="18502"/>
                  </a:lnTo>
                  <a:lnTo>
                    <a:pt x="103807" y="40210"/>
                  </a:lnTo>
                  <a:lnTo>
                    <a:pt x="68961" y="68960"/>
                  </a:lnTo>
                  <a:lnTo>
                    <a:pt x="40210" y="103807"/>
                  </a:lnTo>
                  <a:lnTo>
                    <a:pt x="18502" y="143803"/>
                  </a:lnTo>
                  <a:lnTo>
                    <a:pt x="4783" y="188002"/>
                  </a:lnTo>
                  <a:lnTo>
                    <a:pt x="0" y="235457"/>
                  </a:lnTo>
                  <a:lnTo>
                    <a:pt x="4783" y="282913"/>
                  </a:lnTo>
                  <a:lnTo>
                    <a:pt x="18502" y="327112"/>
                  </a:lnTo>
                  <a:lnTo>
                    <a:pt x="40210" y="367108"/>
                  </a:lnTo>
                  <a:lnTo>
                    <a:pt x="68961" y="401954"/>
                  </a:lnTo>
                  <a:lnTo>
                    <a:pt x="103807" y="430705"/>
                  </a:lnTo>
                  <a:lnTo>
                    <a:pt x="143803" y="452413"/>
                  </a:lnTo>
                  <a:lnTo>
                    <a:pt x="188002" y="466132"/>
                  </a:lnTo>
                  <a:lnTo>
                    <a:pt x="235457" y="470915"/>
                  </a:lnTo>
                  <a:lnTo>
                    <a:pt x="282913" y="466132"/>
                  </a:lnTo>
                  <a:lnTo>
                    <a:pt x="327112" y="452413"/>
                  </a:lnTo>
                  <a:lnTo>
                    <a:pt x="367108" y="430705"/>
                  </a:lnTo>
                  <a:lnTo>
                    <a:pt x="389794" y="411987"/>
                  </a:lnTo>
                  <a:lnTo>
                    <a:pt x="235457" y="411987"/>
                  </a:lnTo>
                  <a:lnTo>
                    <a:pt x="188505" y="405685"/>
                  </a:lnTo>
                  <a:lnTo>
                    <a:pt x="146308" y="387895"/>
                  </a:lnTo>
                  <a:lnTo>
                    <a:pt x="110553" y="360298"/>
                  </a:lnTo>
                  <a:lnTo>
                    <a:pt x="82926" y="324574"/>
                  </a:lnTo>
                  <a:lnTo>
                    <a:pt x="65113" y="282400"/>
                  </a:lnTo>
                  <a:lnTo>
                    <a:pt x="58800" y="235457"/>
                  </a:lnTo>
                  <a:lnTo>
                    <a:pt x="65113" y="188505"/>
                  </a:lnTo>
                  <a:lnTo>
                    <a:pt x="82926" y="146308"/>
                  </a:lnTo>
                  <a:lnTo>
                    <a:pt x="110553" y="110553"/>
                  </a:lnTo>
                  <a:lnTo>
                    <a:pt x="146308" y="82926"/>
                  </a:lnTo>
                  <a:lnTo>
                    <a:pt x="188505" y="65113"/>
                  </a:lnTo>
                  <a:lnTo>
                    <a:pt x="235457" y="58800"/>
                  </a:lnTo>
                  <a:lnTo>
                    <a:pt x="389640" y="58800"/>
                  </a:lnTo>
                  <a:lnTo>
                    <a:pt x="367108" y="40210"/>
                  </a:lnTo>
                  <a:lnTo>
                    <a:pt x="327112" y="18502"/>
                  </a:lnTo>
                  <a:lnTo>
                    <a:pt x="282913" y="4783"/>
                  </a:lnTo>
                  <a:lnTo>
                    <a:pt x="235457" y="0"/>
                  </a:lnTo>
                  <a:close/>
                </a:path>
                <a:path w="471170" h="471170">
                  <a:moveTo>
                    <a:pt x="389640" y="58800"/>
                  </a:moveTo>
                  <a:lnTo>
                    <a:pt x="235457" y="58800"/>
                  </a:lnTo>
                  <a:lnTo>
                    <a:pt x="282400" y="65113"/>
                  </a:lnTo>
                  <a:lnTo>
                    <a:pt x="324574" y="82926"/>
                  </a:lnTo>
                  <a:lnTo>
                    <a:pt x="360298" y="110553"/>
                  </a:lnTo>
                  <a:lnTo>
                    <a:pt x="387895" y="146308"/>
                  </a:lnTo>
                  <a:lnTo>
                    <a:pt x="405685" y="188505"/>
                  </a:lnTo>
                  <a:lnTo>
                    <a:pt x="411987" y="235457"/>
                  </a:lnTo>
                  <a:lnTo>
                    <a:pt x="405685" y="282400"/>
                  </a:lnTo>
                  <a:lnTo>
                    <a:pt x="387895" y="324574"/>
                  </a:lnTo>
                  <a:lnTo>
                    <a:pt x="360298" y="360298"/>
                  </a:lnTo>
                  <a:lnTo>
                    <a:pt x="324574" y="387895"/>
                  </a:lnTo>
                  <a:lnTo>
                    <a:pt x="282400" y="405685"/>
                  </a:lnTo>
                  <a:lnTo>
                    <a:pt x="235457" y="411987"/>
                  </a:lnTo>
                  <a:lnTo>
                    <a:pt x="389794" y="411987"/>
                  </a:lnTo>
                  <a:lnTo>
                    <a:pt x="430705" y="367108"/>
                  </a:lnTo>
                  <a:lnTo>
                    <a:pt x="452413" y="327112"/>
                  </a:lnTo>
                  <a:lnTo>
                    <a:pt x="466132" y="282913"/>
                  </a:lnTo>
                  <a:lnTo>
                    <a:pt x="470915" y="235457"/>
                  </a:lnTo>
                  <a:lnTo>
                    <a:pt x="466132" y="188002"/>
                  </a:lnTo>
                  <a:lnTo>
                    <a:pt x="452413" y="143803"/>
                  </a:lnTo>
                  <a:lnTo>
                    <a:pt x="430705" y="103807"/>
                  </a:lnTo>
                  <a:lnTo>
                    <a:pt x="401954" y="68960"/>
                  </a:lnTo>
                  <a:lnTo>
                    <a:pt x="389640" y="5880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9078468" y="4818888"/>
            <a:ext cx="325120" cy="325120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324612" y="150876"/>
                </a:moveTo>
                <a:lnTo>
                  <a:pt x="322580" y="140779"/>
                </a:lnTo>
                <a:lnTo>
                  <a:pt x="317030" y="132549"/>
                </a:lnTo>
                <a:lnTo>
                  <a:pt x="308800" y="127000"/>
                </a:lnTo>
                <a:lnTo>
                  <a:pt x="298704" y="124968"/>
                </a:lnTo>
                <a:lnTo>
                  <a:pt x="199644" y="124968"/>
                </a:lnTo>
                <a:lnTo>
                  <a:pt x="199644" y="25908"/>
                </a:lnTo>
                <a:lnTo>
                  <a:pt x="197612" y="15811"/>
                </a:lnTo>
                <a:lnTo>
                  <a:pt x="192062" y="7581"/>
                </a:lnTo>
                <a:lnTo>
                  <a:pt x="183832" y="2032"/>
                </a:lnTo>
                <a:lnTo>
                  <a:pt x="173736" y="0"/>
                </a:lnTo>
                <a:lnTo>
                  <a:pt x="150876" y="0"/>
                </a:lnTo>
                <a:lnTo>
                  <a:pt x="140766" y="2032"/>
                </a:lnTo>
                <a:lnTo>
                  <a:pt x="132537" y="7581"/>
                </a:lnTo>
                <a:lnTo>
                  <a:pt x="126987" y="15811"/>
                </a:lnTo>
                <a:lnTo>
                  <a:pt x="124968" y="25908"/>
                </a:lnTo>
                <a:lnTo>
                  <a:pt x="124968" y="124968"/>
                </a:lnTo>
                <a:lnTo>
                  <a:pt x="25908" y="124968"/>
                </a:lnTo>
                <a:lnTo>
                  <a:pt x="15798" y="127000"/>
                </a:lnTo>
                <a:lnTo>
                  <a:pt x="7569" y="132549"/>
                </a:lnTo>
                <a:lnTo>
                  <a:pt x="2019" y="140779"/>
                </a:lnTo>
                <a:lnTo>
                  <a:pt x="0" y="150876"/>
                </a:lnTo>
                <a:lnTo>
                  <a:pt x="0" y="173736"/>
                </a:lnTo>
                <a:lnTo>
                  <a:pt x="2019" y="183845"/>
                </a:lnTo>
                <a:lnTo>
                  <a:pt x="7569" y="192074"/>
                </a:lnTo>
                <a:lnTo>
                  <a:pt x="15798" y="197624"/>
                </a:lnTo>
                <a:lnTo>
                  <a:pt x="25908" y="199644"/>
                </a:lnTo>
                <a:lnTo>
                  <a:pt x="124968" y="199644"/>
                </a:lnTo>
                <a:lnTo>
                  <a:pt x="124968" y="298704"/>
                </a:lnTo>
                <a:lnTo>
                  <a:pt x="126987" y="308813"/>
                </a:lnTo>
                <a:lnTo>
                  <a:pt x="132537" y="317042"/>
                </a:lnTo>
                <a:lnTo>
                  <a:pt x="140766" y="322592"/>
                </a:lnTo>
                <a:lnTo>
                  <a:pt x="150876" y="324612"/>
                </a:lnTo>
                <a:lnTo>
                  <a:pt x="173736" y="324612"/>
                </a:lnTo>
                <a:lnTo>
                  <a:pt x="183832" y="322592"/>
                </a:lnTo>
                <a:lnTo>
                  <a:pt x="192062" y="317042"/>
                </a:lnTo>
                <a:lnTo>
                  <a:pt x="197612" y="308813"/>
                </a:lnTo>
                <a:lnTo>
                  <a:pt x="199644" y="298704"/>
                </a:lnTo>
                <a:lnTo>
                  <a:pt x="199644" y="199644"/>
                </a:lnTo>
                <a:lnTo>
                  <a:pt x="298704" y="199644"/>
                </a:lnTo>
                <a:lnTo>
                  <a:pt x="308800" y="197624"/>
                </a:lnTo>
                <a:lnTo>
                  <a:pt x="317030" y="192074"/>
                </a:lnTo>
                <a:lnTo>
                  <a:pt x="322580" y="183845"/>
                </a:lnTo>
                <a:lnTo>
                  <a:pt x="324612" y="173736"/>
                </a:lnTo>
                <a:lnTo>
                  <a:pt x="324612" y="150876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06968" y="373379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4">
                <a:moveTo>
                  <a:pt x="292608" y="139446"/>
                </a:moveTo>
                <a:lnTo>
                  <a:pt x="290614" y="129679"/>
                </a:lnTo>
                <a:lnTo>
                  <a:pt x="285216" y="121691"/>
                </a:lnTo>
                <a:lnTo>
                  <a:pt x="277228" y="116293"/>
                </a:lnTo>
                <a:lnTo>
                  <a:pt x="267462" y="114300"/>
                </a:lnTo>
                <a:lnTo>
                  <a:pt x="179832" y="114300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75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19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4300"/>
                </a:lnTo>
                <a:lnTo>
                  <a:pt x="25146" y="114300"/>
                </a:lnTo>
                <a:lnTo>
                  <a:pt x="15367" y="116293"/>
                </a:lnTo>
                <a:lnTo>
                  <a:pt x="7378" y="121691"/>
                </a:lnTo>
                <a:lnTo>
                  <a:pt x="1981" y="129679"/>
                </a:lnTo>
                <a:lnTo>
                  <a:pt x="0" y="139446"/>
                </a:lnTo>
                <a:lnTo>
                  <a:pt x="0" y="154686"/>
                </a:lnTo>
                <a:lnTo>
                  <a:pt x="1981" y="164465"/>
                </a:lnTo>
                <a:lnTo>
                  <a:pt x="7378" y="172453"/>
                </a:lnTo>
                <a:lnTo>
                  <a:pt x="15367" y="177850"/>
                </a:lnTo>
                <a:lnTo>
                  <a:pt x="25146" y="179832"/>
                </a:lnTo>
                <a:lnTo>
                  <a:pt x="112776" y="179832"/>
                </a:lnTo>
                <a:lnTo>
                  <a:pt x="112776" y="266827"/>
                </a:lnTo>
                <a:lnTo>
                  <a:pt x="114795" y="276860"/>
                </a:lnTo>
                <a:lnTo>
                  <a:pt x="120332" y="285051"/>
                </a:lnTo>
                <a:lnTo>
                  <a:pt x="128524" y="290588"/>
                </a:lnTo>
                <a:lnTo>
                  <a:pt x="138557" y="292608"/>
                </a:lnTo>
                <a:lnTo>
                  <a:pt x="154051" y="292608"/>
                </a:lnTo>
                <a:lnTo>
                  <a:pt x="164071" y="290588"/>
                </a:lnTo>
                <a:lnTo>
                  <a:pt x="172275" y="285051"/>
                </a:lnTo>
                <a:lnTo>
                  <a:pt x="177800" y="276860"/>
                </a:lnTo>
                <a:lnTo>
                  <a:pt x="179832" y="266827"/>
                </a:lnTo>
                <a:lnTo>
                  <a:pt x="179832" y="179832"/>
                </a:lnTo>
                <a:lnTo>
                  <a:pt x="267462" y="179832"/>
                </a:lnTo>
                <a:lnTo>
                  <a:pt x="277228" y="177850"/>
                </a:lnTo>
                <a:lnTo>
                  <a:pt x="285216" y="172453"/>
                </a:lnTo>
                <a:lnTo>
                  <a:pt x="290614" y="164465"/>
                </a:lnTo>
                <a:lnTo>
                  <a:pt x="292608" y="154686"/>
                </a:lnTo>
                <a:lnTo>
                  <a:pt x="292608" y="139446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805671" y="1684020"/>
            <a:ext cx="179831" cy="178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73111" y="952500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75" y="291226"/>
                </a:lnTo>
                <a:lnTo>
                  <a:pt x="81216" y="263556"/>
                </a:lnTo>
                <a:lnTo>
                  <a:pt x="53387" y="222504"/>
                </a:lnTo>
                <a:lnTo>
                  <a:pt x="43180" y="172212"/>
                </a:lnTo>
                <a:lnTo>
                  <a:pt x="53387" y="121920"/>
                </a:lnTo>
                <a:lnTo>
                  <a:pt x="81216" y="80867"/>
                </a:lnTo>
                <a:lnTo>
                  <a:pt x="12247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5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8" y="80867"/>
                </a:lnTo>
                <a:lnTo>
                  <a:pt x="292453" y="121920"/>
                </a:lnTo>
                <a:lnTo>
                  <a:pt x="302641" y="172212"/>
                </a:lnTo>
                <a:lnTo>
                  <a:pt x="292453" y="222504"/>
                </a:lnTo>
                <a:lnTo>
                  <a:pt x="264668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663684" y="1354835"/>
            <a:ext cx="173990" cy="172720"/>
          </a:xfrm>
          <a:custGeom>
            <a:avLst/>
            <a:gdLst/>
            <a:ahLst/>
            <a:cxnLst/>
            <a:rect l="l" t="t" r="r" b="b"/>
            <a:pathLst>
              <a:path w="173990" h="172719">
                <a:moveTo>
                  <a:pt x="173736" y="72771"/>
                </a:moveTo>
                <a:lnTo>
                  <a:pt x="168021" y="67056"/>
                </a:lnTo>
                <a:lnTo>
                  <a:pt x="106680" y="67056"/>
                </a:lnTo>
                <a:lnTo>
                  <a:pt x="106680" y="5715"/>
                </a:lnTo>
                <a:lnTo>
                  <a:pt x="100965" y="0"/>
                </a:lnTo>
                <a:lnTo>
                  <a:pt x="72771" y="0"/>
                </a:lnTo>
                <a:lnTo>
                  <a:pt x="67056" y="5715"/>
                </a:lnTo>
                <a:lnTo>
                  <a:pt x="67056" y="67056"/>
                </a:lnTo>
                <a:lnTo>
                  <a:pt x="5715" y="67056"/>
                </a:lnTo>
                <a:lnTo>
                  <a:pt x="0" y="72771"/>
                </a:lnTo>
                <a:lnTo>
                  <a:pt x="0" y="100965"/>
                </a:lnTo>
                <a:lnTo>
                  <a:pt x="5715" y="106680"/>
                </a:lnTo>
                <a:lnTo>
                  <a:pt x="67056" y="106680"/>
                </a:lnTo>
                <a:lnTo>
                  <a:pt x="67056" y="166497"/>
                </a:lnTo>
                <a:lnTo>
                  <a:pt x="72771" y="172212"/>
                </a:lnTo>
                <a:lnTo>
                  <a:pt x="100965" y="172212"/>
                </a:lnTo>
                <a:lnTo>
                  <a:pt x="106680" y="166497"/>
                </a:lnTo>
                <a:lnTo>
                  <a:pt x="106680" y="106680"/>
                </a:lnTo>
                <a:lnTo>
                  <a:pt x="168021" y="106680"/>
                </a:lnTo>
                <a:lnTo>
                  <a:pt x="173736" y="100965"/>
                </a:lnTo>
                <a:lnTo>
                  <a:pt x="173736" y="72771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22564" y="6132576"/>
            <a:ext cx="2113787" cy="470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7624" y="6338722"/>
            <a:ext cx="5892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Material autorizado sólo a personas inscritas a los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cursos.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0154" y="2637231"/>
            <a:ext cx="631825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A1FF"/>
                </a:solidFill>
                <a:latin typeface="Arial"/>
                <a:cs typeface="Arial"/>
              </a:rPr>
              <a:t>Módulo </a:t>
            </a:r>
            <a:r>
              <a:rPr dirty="0" sz="3200" spc="-5" b="1">
                <a:solidFill>
                  <a:srgbClr val="00A1FF"/>
                </a:solidFill>
                <a:latin typeface="Arial"/>
                <a:cs typeface="Arial"/>
              </a:rPr>
              <a:t>11: </a:t>
            </a:r>
            <a:r>
              <a:rPr dirty="0" sz="3200" b="1">
                <a:solidFill>
                  <a:srgbClr val="00A1FF"/>
                </a:solidFill>
                <a:latin typeface="Arial"/>
                <a:cs typeface="Arial"/>
              </a:rPr>
              <a:t>Laboratorio  Arquitectura de </a:t>
            </a:r>
            <a:r>
              <a:rPr dirty="0" sz="3200" spc="-5" b="1">
                <a:solidFill>
                  <a:srgbClr val="00A1FF"/>
                </a:solidFill>
                <a:latin typeface="Arial"/>
                <a:cs typeface="Arial"/>
              </a:rPr>
              <a:t>Microservicios</a:t>
            </a:r>
            <a:r>
              <a:rPr dirty="0" sz="3200" spc="-114" b="1">
                <a:solidFill>
                  <a:srgbClr val="00A1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A1FF"/>
                </a:solidFill>
                <a:latin typeface="Arial"/>
                <a:cs typeface="Arial"/>
              </a:rPr>
              <a:t>y  </a:t>
            </a:r>
            <a:r>
              <a:rPr dirty="0" sz="3200" spc="-5" b="1">
                <a:solidFill>
                  <a:srgbClr val="00A1FF"/>
                </a:solidFill>
                <a:latin typeface="Arial"/>
                <a:cs typeface="Arial"/>
              </a:rPr>
              <a:t>Contenerización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689335" y="6106667"/>
            <a:ext cx="1176527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3255" y="5169408"/>
            <a:ext cx="859536" cy="7345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62024" y="5398719"/>
            <a:ext cx="13785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Jorge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Heredia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64307" y="5413247"/>
            <a:ext cx="292607" cy="2484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4236846" y="3377057"/>
            <a:ext cx="1931670" cy="1265555"/>
            <a:chOff x="4236846" y="3377057"/>
            <a:chExt cx="1931670" cy="1265555"/>
          </a:xfrm>
        </p:grpSpPr>
        <p:sp>
          <p:nvSpPr>
            <p:cNvPr id="30" name="object 30"/>
            <p:cNvSpPr/>
            <p:nvPr/>
          </p:nvSpPr>
          <p:spPr>
            <a:xfrm>
              <a:off x="4462271" y="3752088"/>
              <a:ext cx="795527" cy="89001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236846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1336" y="2039874"/>
            <a:ext cx="331724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Metodolo</a:t>
            </a:r>
            <a:r>
              <a:rPr dirty="0" sz="4400" spc="-15"/>
              <a:t>g</a:t>
            </a:r>
            <a:r>
              <a:rPr dirty="0" sz="4400"/>
              <a:t>ía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2380869"/>
            <a:ext cx="12192000" cy="2385695"/>
            <a:chOff x="0" y="2380869"/>
            <a:chExt cx="12192000" cy="2385695"/>
          </a:xfrm>
        </p:grpSpPr>
        <p:sp>
          <p:nvSpPr>
            <p:cNvPr id="8" name="object 8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98235" y="3261360"/>
              <a:ext cx="795527" cy="890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995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83996" y="1340561"/>
            <a:ext cx="9730740" cy="42951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5"/>
              </a:spcBef>
              <a:tabLst>
                <a:tab pos="809625" algn="l"/>
                <a:tab pos="1365885" algn="l"/>
                <a:tab pos="3218815" algn="l"/>
                <a:tab pos="3491865" algn="l"/>
                <a:tab pos="3978275" algn="l"/>
                <a:tab pos="5140960" algn="l"/>
                <a:tab pos="5839460" algn="l"/>
                <a:tab pos="6125845" algn="l"/>
                <a:tab pos="6823709" algn="l"/>
                <a:tab pos="7590790" algn="l"/>
                <a:tab pos="8486775" algn="l"/>
              </a:tabLst>
            </a:pPr>
            <a:r>
              <a:rPr dirty="0" sz="2000">
                <a:latin typeface="Arial"/>
                <a:cs typeface="Arial"/>
              </a:rPr>
              <a:t>Para el laboratorio se trabajará en un escenario de negocio que se debe automatizar;  a </a:t>
            </a:r>
            <a:r>
              <a:rPr dirty="0" sz="2000" spc="-5">
                <a:latin typeface="Arial"/>
                <a:cs typeface="Arial"/>
              </a:rPr>
              <a:t>partir </a:t>
            </a:r>
            <a:r>
              <a:rPr dirty="0" sz="2000">
                <a:latin typeface="Arial"/>
                <a:cs typeface="Arial"/>
              </a:rPr>
              <a:t>de </a:t>
            </a:r>
            <a:r>
              <a:rPr dirty="0" sz="2000" spc="-5">
                <a:latin typeface="Arial"/>
                <a:cs typeface="Arial"/>
              </a:rPr>
              <a:t>este escenario </a:t>
            </a:r>
            <a:r>
              <a:rPr dirty="0" sz="2000">
                <a:latin typeface="Arial"/>
                <a:cs typeface="Arial"/>
              </a:rPr>
              <a:t>se </a:t>
            </a:r>
            <a:r>
              <a:rPr dirty="0" sz="2000" spc="-5">
                <a:latin typeface="Arial"/>
                <a:cs typeface="Arial"/>
              </a:rPr>
              <a:t>exponen las </a:t>
            </a:r>
            <a:r>
              <a:rPr dirty="0" sz="2000">
                <a:latin typeface="Arial"/>
                <a:cs typeface="Arial"/>
              </a:rPr>
              <a:t>composiciones y </a:t>
            </a:r>
            <a:r>
              <a:rPr dirty="0" sz="2000" spc="-5">
                <a:latin typeface="Arial"/>
                <a:cs typeface="Arial"/>
              </a:rPr>
              <a:t>artefactos </a:t>
            </a:r>
            <a:r>
              <a:rPr dirty="0" sz="2000">
                <a:latin typeface="Arial"/>
                <a:cs typeface="Arial"/>
              </a:rPr>
              <a:t>utilizados </a:t>
            </a:r>
            <a:r>
              <a:rPr dirty="0" sz="2000" spc="-5">
                <a:latin typeface="Arial"/>
                <a:cs typeface="Arial"/>
              </a:rPr>
              <a:t>para  </a:t>
            </a:r>
            <a:r>
              <a:rPr dirty="0" sz="2000">
                <a:latin typeface="Arial"/>
                <a:cs typeface="Arial"/>
              </a:rPr>
              <a:t>log</a:t>
            </a:r>
            <a:r>
              <a:rPr dirty="0" sz="2000" spc="5">
                <a:latin typeface="Arial"/>
                <a:cs typeface="Arial"/>
              </a:rPr>
              <a:t>r</a:t>
            </a:r>
            <a:r>
              <a:rPr dirty="0" sz="2000" spc="-1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sa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1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uto</a:t>
            </a:r>
            <a:r>
              <a:rPr dirty="0" sz="2000" spc="-15">
                <a:latin typeface="Arial"/>
                <a:cs typeface="Arial"/>
              </a:rPr>
              <a:t>m</a:t>
            </a:r>
            <a:r>
              <a:rPr dirty="0" sz="2000">
                <a:latin typeface="Arial"/>
                <a:cs typeface="Arial"/>
              </a:rPr>
              <a:t>atiz</a:t>
            </a:r>
            <a:r>
              <a:rPr dirty="0" sz="2000" spc="-1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ción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y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í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p</a:t>
            </a:r>
            <a:r>
              <a:rPr dirty="0" sz="2000">
                <a:latin typeface="Arial"/>
                <a:cs typeface="Arial"/>
              </a:rPr>
              <a:t>rend</a:t>
            </a:r>
            <a:r>
              <a:rPr dirty="0" sz="2000" spc="-1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1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so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pa</a:t>
            </a:r>
            <a:r>
              <a:rPr dirty="0" sz="2000" spc="5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cómo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apli</a:t>
            </a:r>
            <a:r>
              <a:rPr dirty="0" sz="2000" spc="5">
                <a:latin typeface="Arial"/>
                <a:cs typeface="Arial"/>
              </a:rPr>
              <a:t>c</a:t>
            </a:r>
            <a:r>
              <a:rPr dirty="0" sz="2000">
                <a:latin typeface="Arial"/>
                <a:cs typeface="Arial"/>
              </a:rPr>
              <a:t>ar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o</a:t>
            </a:r>
            <a:r>
              <a:rPr dirty="0" sz="2000" spc="-10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2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os,  </a:t>
            </a:r>
            <a:r>
              <a:rPr dirty="0" sz="2000">
                <a:latin typeface="Arial"/>
                <a:cs typeface="Arial"/>
              </a:rPr>
              <a:t>buenas prácticas, principios y patrones de diseño vistos en el</a:t>
            </a:r>
            <a:r>
              <a:rPr dirty="0" sz="2000" spc="-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curso.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algn="just" marL="12700" marR="63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Todos </a:t>
            </a:r>
            <a:r>
              <a:rPr dirty="0" sz="2000" spc="-5">
                <a:latin typeface="Arial"/>
                <a:cs typeface="Arial"/>
              </a:rPr>
              <a:t>los artefactos ya </a:t>
            </a:r>
            <a:r>
              <a:rPr dirty="0" sz="2000">
                <a:latin typeface="Arial"/>
                <a:cs typeface="Arial"/>
              </a:rPr>
              <a:t>están </a:t>
            </a:r>
            <a:r>
              <a:rPr dirty="0" sz="2000" spc="-5">
                <a:latin typeface="Arial"/>
                <a:cs typeface="Arial"/>
              </a:rPr>
              <a:t>construidos para garantizar </a:t>
            </a:r>
            <a:r>
              <a:rPr dirty="0" sz="2000">
                <a:latin typeface="Arial"/>
                <a:cs typeface="Arial"/>
              </a:rPr>
              <a:t>un </a:t>
            </a:r>
            <a:r>
              <a:rPr dirty="0" sz="2000" spc="-5">
                <a:latin typeface="Arial"/>
                <a:cs typeface="Arial"/>
              </a:rPr>
              <a:t>aprendizaje </a:t>
            </a:r>
            <a:r>
              <a:rPr dirty="0" sz="2000">
                <a:latin typeface="Arial"/>
                <a:cs typeface="Arial"/>
              </a:rPr>
              <a:t>fluido de  </a:t>
            </a:r>
            <a:r>
              <a:rPr dirty="0" sz="2000" spc="-5">
                <a:latin typeface="Arial"/>
                <a:cs typeface="Arial"/>
              </a:rPr>
              <a:t>cómo </a:t>
            </a:r>
            <a:r>
              <a:rPr dirty="0" sz="2000">
                <a:latin typeface="Arial"/>
                <a:cs typeface="Arial"/>
              </a:rPr>
              <a:t>aplicar los </a:t>
            </a:r>
            <a:r>
              <a:rPr dirty="0" sz="2000" spc="-5">
                <a:latin typeface="Arial"/>
                <a:cs typeface="Arial"/>
              </a:rPr>
              <a:t>conocimientos adquiridos </a:t>
            </a:r>
            <a:r>
              <a:rPr dirty="0" sz="2000">
                <a:latin typeface="Arial"/>
                <a:cs typeface="Arial"/>
              </a:rPr>
              <a:t>en el </a:t>
            </a:r>
            <a:r>
              <a:rPr dirty="0" sz="2000" spc="-5">
                <a:latin typeface="Arial"/>
                <a:cs typeface="Arial"/>
              </a:rPr>
              <a:t>curso </a:t>
            </a:r>
            <a:r>
              <a:rPr dirty="0" sz="2000">
                <a:latin typeface="Arial"/>
                <a:cs typeface="Arial"/>
              </a:rPr>
              <a:t>y </a:t>
            </a:r>
            <a:r>
              <a:rPr dirty="0" sz="2000" spc="-5">
                <a:latin typeface="Arial"/>
                <a:cs typeface="Arial"/>
              </a:rPr>
              <a:t>así </a:t>
            </a:r>
            <a:r>
              <a:rPr dirty="0" sz="2000">
                <a:latin typeface="Arial"/>
                <a:cs typeface="Arial"/>
              </a:rPr>
              <a:t>lograr </a:t>
            </a:r>
            <a:r>
              <a:rPr dirty="0" sz="2000" spc="-5">
                <a:latin typeface="Arial"/>
                <a:cs typeface="Arial"/>
              </a:rPr>
              <a:t>lo objetivos  </a:t>
            </a:r>
            <a:r>
              <a:rPr dirty="0" sz="2000">
                <a:latin typeface="Arial"/>
                <a:cs typeface="Arial"/>
              </a:rPr>
              <a:t>descritos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anteriormente.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Nota</a:t>
            </a:r>
            <a:r>
              <a:rPr dirty="0" sz="2000">
                <a:latin typeface="Arial"/>
                <a:cs typeface="Arial"/>
              </a:rPr>
              <a:t>: </a:t>
            </a:r>
            <a:r>
              <a:rPr dirty="0" sz="2000" spc="-5">
                <a:latin typeface="Arial"/>
                <a:cs typeface="Arial"/>
              </a:rPr>
              <a:t>Es importante resaltar que </a:t>
            </a:r>
            <a:r>
              <a:rPr dirty="0" sz="2000">
                <a:latin typeface="Arial"/>
                <a:cs typeface="Arial"/>
              </a:rPr>
              <a:t>aunque se utilizan </a:t>
            </a:r>
            <a:r>
              <a:rPr dirty="0" sz="2000" spc="-5">
                <a:latin typeface="Arial"/>
                <a:cs typeface="Arial"/>
              </a:rPr>
              <a:t>tecnologías específicas, </a:t>
            </a:r>
            <a:r>
              <a:rPr dirty="0" sz="2000">
                <a:latin typeface="Arial"/>
                <a:cs typeface="Arial"/>
              </a:rPr>
              <a:t>el  </a:t>
            </a:r>
            <a:r>
              <a:rPr dirty="0" sz="2000" spc="-5">
                <a:latin typeface="Arial"/>
                <a:cs typeface="Arial"/>
              </a:rPr>
              <a:t>laboratorio </a:t>
            </a:r>
            <a:r>
              <a:rPr dirty="0" sz="2000" spc="-10">
                <a:latin typeface="Arial"/>
                <a:cs typeface="Arial"/>
              </a:rPr>
              <a:t>no </a:t>
            </a:r>
            <a:r>
              <a:rPr dirty="0" sz="2000" spc="-5">
                <a:latin typeface="Arial"/>
                <a:cs typeface="Arial"/>
              </a:rPr>
              <a:t>está </a:t>
            </a:r>
            <a:r>
              <a:rPr dirty="0" sz="2000">
                <a:latin typeface="Arial"/>
                <a:cs typeface="Arial"/>
              </a:rPr>
              <a:t>enfocado en detallar su </a:t>
            </a:r>
            <a:r>
              <a:rPr dirty="0" sz="2000" spc="-5">
                <a:latin typeface="Arial"/>
                <a:cs typeface="Arial"/>
              </a:rPr>
              <a:t>implementación </a:t>
            </a:r>
            <a:r>
              <a:rPr dirty="0" sz="2000">
                <a:latin typeface="Arial"/>
                <a:cs typeface="Arial"/>
              </a:rPr>
              <a:t>y uso, </a:t>
            </a:r>
            <a:r>
              <a:rPr dirty="0" sz="2000" spc="-5">
                <a:latin typeface="Arial"/>
                <a:cs typeface="Arial"/>
              </a:rPr>
              <a:t>por </a:t>
            </a:r>
            <a:r>
              <a:rPr dirty="0" sz="2000">
                <a:latin typeface="Arial"/>
                <a:cs typeface="Arial"/>
              </a:rPr>
              <a:t>el </a:t>
            </a:r>
            <a:r>
              <a:rPr dirty="0" sz="2000" spc="-5">
                <a:latin typeface="Arial"/>
                <a:cs typeface="Arial"/>
              </a:rPr>
              <a:t>contrario </a:t>
            </a:r>
            <a:r>
              <a:rPr dirty="0" sz="2000">
                <a:latin typeface="Arial"/>
                <a:cs typeface="Arial"/>
              </a:rPr>
              <a:t>el  enfoque </a:t>
            </a:r>
            <a:r>
              <a:rPr dirty="0" sz="2000" spc="-10">
                <a:latin typeface="Arial"/>
                <a:cs typeface="Arial"/>
              </a:rPr>
              <a:t>es </a:t>
            </a:r>
            <a:r>
              <a:rPr dirty="0" sz="2000">
                <a:latin typeface="Arial"/>
                <a:cs typeface="Arial"/>
              </a:rPr>
              <a:t>ver como </a:t>
            </a:r>
            <a:r>
              <a:rPr dirty="0" sz="2000" spc="-5">
                <a:latin typeface="Arial"/>
                <a:cs typeface="Arial"/>
              </a:rPr>
              <a:t>esta tecnologías </a:t>
            </a:r>
            <a:r>
              <a:rPr dirty="0" sz="2000">
                <a:latin typeface="Arial"/>
                <a:cs typeface="Arial"/>
              </a:rPr>
              <a:t>respaldan buenas </a:t>
            </a:r>
            <a:r>
              <a:rPr dirty="0" sz="2000" spc="-5">
                <a:latin typeface="Arial"/>
                <a:cs typeface="Arial"/>
              </a:rPr>
              <a:t>prácticas, principios </a:t>
            </a:r>
            <a:r>
              <a:rPr dirty="0" sz="2000">
                <a:latin typeface="Arial"/>
                <a:cs typeface="Arial"/>
              </a:rPr>
              <a:t>y  patrones de diseño vistos en el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curso.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994" y="117729"/>
            <a:ext cx="196468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In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t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r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o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d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u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c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i</a:t>
            </a:r>
            <a:r>
              <a:rPr dirty="0" sz="2800" b="0">
                <a:solidFill>
                  <a:srgbClr val="2FA2DC"/>
                </a:solidFill>
                <a:latin typeface="Arial"/>
                <a:cs typeface="Arial"/>
              </a:rPr>
              <a:t>ó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64989" y="2039874"/>
            <a:ext cx="279146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Artefactos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2380869"/>
            <a:ext cx="12192000" cy="2385695"/>
            <a:chOff x="0" y="2380869"/>
            <a:chExt cx="12192000" cy="2385695"/>
          </a:xfrm>
        </p:grpSpPr>
        <p:sp>
          <p:nvSpPr>
            <p:cNvPr id="8" name="object 8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98235" y="3261360"/>
              <a:ext cx="795527" cy="890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83691" y="2076450"/>
            <a:ext cx="3794760" cy="3866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0"/>
              </a:spcBef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Código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fuente:</a:t>
            </a:r>
            <a:endParaRPr sz="1800">
              <a:latin typeface="Arial"/>
              <a:cs typeface="Arial"/>
            </a:endParaRPr>
          </a:p>
          <a:p>
            <a:pPr lvl="1" marL="641985" indent="-172720">
              <a:lnSpc>
                <a:spcPct val="100000"/>
              </a:lnSpc>
              <a:buChar char="•"/>
              <a:tabLst>
                <a:tab pos="642620" algn="l"/>
              </a:tabLst>
            </a:pPr>
            <a:r>
              <a:rPr dirty="0" sz="1800" spc="-5">
                <a:latin typeface="Arial"/>
                <a:cs typeface="Arial"/>
              </a:rPr>
              <a:t>Microservicios</a:t>
            </a:r>
            <a:endParaRPr sz="1800">
              <a:latin typeface="Arial"/>
              <a:cs typeface="Arial"/>
            </a:endParaRPr>
          </a:p>
          <a:p>
            <a:pPr lvl="2" marL="1132840" indent="-206375">
              <a:lnSpc>
                <a:spcPct val="100000"/>
              </a:lnSpc>
              <a:buChar char="•"/>
              <a:tabLst>
                <a:tab pos="1133475" algn="l"/>
              </a:tabLst>
            </a:pPr>
            <a:r>
              <a:rPr dirty="0" sz="1800" spc="-5">
                <a:latin typeface="Arial"/>
                <a:cs typeface="Arial"/>
              </a:rPr>
              <a:t>ConsultarInscripcionesMS</a:t>
            </a:r>
            <a:endParaRPr sz="1800">
              <a:latin typeface="Arial"/>
              <a:cs typeface="Arial"/>
            </a:endParaRPr>
          </a:p>
          <a:p>
            <a:pPr lvl="2" marL="1132840" indent="-206375">
              <a:lnSpc>
                <a:spcPct val="100000"/>
              </a:lnSpc>
              <a:buChar char="•"/>
              <a:tabLst>
                <a:tab pos="1133475" algn="l"/>
              </a:tabLst>
            </a:pPr>
            <a:r>
              <a:rPr dirty="0" sz="1800" spc="-5">
                <a:latin typeface="Arial"/>
                <a:cs typeface="Arial"/>
              </a:rPr>
              <a:t>EnviarCorreoPlantillaMS</a:t>
            </a:r>
            <a:endParaRPr sz="1800">
              <a:latin typeface="Arial"/>
              <a:cs typeface="Arial"/>
            </a:endParaRPr>
          </a:p>
          <a:p>
            <a:pPr lvl="2" marL="1132840" indent="-206375">
              <a:lnSpc>
                <a:spcPct val="100000"/>
              </a:lnSpc>
              <a:buChar char="•"/>
              <a:tabLst>
                <a:tab pos="1133475" algn="l"/>
              </a:tabLst>
            </a:pPr>
            <a:r>
              <a:rPr dirty="0" sz="1800" spc="-5">
                <a:latin typeface="Arial"/>
                <a:cs typeface="Arial"/>
              </a:rPr>
              <a:t>ProcesarInscripcionMS</a:t>
            </a:r>
            <a:endParaRPr sz="1800">
              <a:latin typeface="Arial"/>
              <a:cs typeface="Arial"/>
            </a:endParaRPr>
          </a:p>
          <a:p>
            <a:pPr lvl="2" marL="1132840" indent="-206375">
              <a:lnSpc>
                <a:spcPct val="100000"/>
              </a:lnSpc>
              <a:buChar char="•"/>
              <a:tabLst>
                <a:tab pos="1133475" algn="l"/>
              </a:tabLst>
            </a:pPr>
            <a:r>
              <a:rPr dirty="0" sz="1800" spc="-5">
                <a:latin typeface="Arial"/>
                <a:cs typeface="Arial"/>
              </a:rPr>
              <a:t>ReservarCupoMS</a:t>
            </a:r>
            <a:endParaRPr sz="1800">
              <a:latin typeface="Arial"/>
              <a:cs typeface="Arial"/>
            </a:endParaRPr>
          </a:p>
          <a:p>
            <a:pPr lvl="1" marL="641985" indent="-172720">
              <a:lnSpc>
                <a:spcPct val="100000"/>
              </a:lnSpc>
              <a:buChar char="•"/>
              <a:tabLst>
                <a:tab pos="642620" algn="l"/>
              </a:tabLst>
            </a:pPr>
            <a:r>
              <a:rPr dirty="0" sz="1800" spc="-5">
                <a:latin typeface="Arial"/>
                <a:cs typeface="Arial"/>
              </a:rPr>
              <a:t>Entidad</a:t>
            </a:r>
            <a:endParaRPr sz="1800">
              <a:latin typeface="Arial"/>
              <a:cs typeface="Arial"/>
            </a:endParaRPr>
          </a:p>
          <a:p>
            <a:pPr lvl="2" marL="1132840" indent="-206375">
              <a:lnSpc>
                <a:spcPct val="100000"/>
              </a:lnSpc>
              <a:buChar char="•"/>
              <a:tabLst>
                <a:tab pos="1133475" algn="l"/>
              </a:tabLst>
            </a:pPr>
            <a:r>
              <a:rPr dirty="0" sz="1800" spc="-5">
                <a:latin typeface="Arial"/>
                <a:cs typeface="Arial"/>
              </a:rPr>
              <a:t>ClienteES</a:t>
            </a:r>
            <a:endParaRPr sz="1800">
              <a:latin typeface="Arial"/>
              <a:cs typeface="Arial"/>
            </a:endParaRPr>
          </a:p>
          <a:p>
            <a:pPr lvl="2" marL="1132840" indent="-206375">
              <a:lnSpc>
                <a:spcPct val="100000"/>
              </a:lnSpc>
              <a:buChar char="•"/>
              <a:tabLst>
                <a:tab pos="1133475" algn="l"/>
              </a:tabLst>
            </a:pPr>
            <a:r>
              <a:rPr dirty="0" sz="1800" spc="-5">
                <a:latin typeface="Arial"/>
                <a:cs typeface="Arial"/>
              </a:rPr>
              <a:t>CursoES</a:t>
            </a:r>
            <a:endParaRPr sz="1800">
              <a:latin typeface="Arial"/>
              <a:cs typeface="Arial"/>
            </a:endParaRPr>
          </a:p>
          <a:p>
            <a:pPr lvl="2" marL="1132840" indent="-206375">
              <a:lnSpc>
                <a:spcPct val="100000"/>
              </a:lnSpc>
              <a:spcBef>
                <a:spcPts val="5"/>
              </a:spcBef>
              <a:buChar char="•"/>
              <a:tabLst>
                <a:tab pos="1133475" algn="l"/>
              </a:tabLst>
            </a:pPr>
            <a:r>
              <a:rPr dirty="0" sz="1800" spc="-5">
                <a:latin typeface="Arial"/>
                <a:cs typeface="Arial"/>
              </a:rPr>
              <a:t>InscripcionES</a:t>
            </a:r>
            <a:endParaRPr sz="1800">
              <a:latin typeface="Arial"/>
              <a:cs typeface="Arial"/>
            </a:endParaRPr>
          </a:p>
          <a:p>
            <a:pPr lvl="1" marL="641985" indent="-172720">
              <a:lnSpc>
                <a:spcPct val="100000"/>
              </a:lnSpc>
              <a:buChar char="•"/>
              <a:tabLst>
                <a:tab pos="642620" algn="l"/>
              </a:tabLst>
            </a:pPr>
            <a:r>
              <a:rPr dirty="0" sz="1800" spc="-5">
                <a:latin typeface="Arial"/>
                <a:cs typeface="Arial"/>
              </a:rPr>
              <a:t>Utilidad</a:t>
            </a:r>
            <a:endParaRPr sz="1800">
              <a:latin typeface="Arial"/>
              <a:cs typeface="Arial"/>
            </a:endParaRPr>
          </a:p>
          <a:p>
            <a:pPr lvl="2" marL="1132840" indent="-206375">
              <a:lnSpc>
                <a:spcPct val="100000"/>
              </a:lnSpc>
              <a:buChar char="•"/>
              <a:tabLst>
                <a:tab pos="1133475" algn="l"/>
              </a:tabLst>
            </a:pPr>
            <a:r>
              <a:rPr dirty="0" sz="1800" spc="-5">
                <a:latin typeface="Arial"/>
                <a:cs typeface="Arial"/>
              </a:rPr>
              <a:t>azure-function-email</a:t>
            </a:r>
            <a:endParaRPr sz="1800">
              <a:latin typeface="Arial"/>
              <a:cs typeface="Arial"/>
            </a:endParaRPr>
          </a:p>
          <a:p>
            <a:pPr lvl="2" marL="1132840" indent="-206375">
              <a:lnSpc>
                <a:spcPct val="100000"/>
              </a:lnSpc>
              <a:buChar char="•"/>
              <a:tabLst>
                <a:tab pos="1133475" algn="l"/>
              </a:tabLst>
            </a:pPr>
            <a:r>
              <a:rPr dirty="0" sz="1800" spc="-5">
                <a:latin typeface="Arial"/>
                <a:cs typeface="Arial"/>
              </a:rPr>
              <a:t>CorreoUS_Ambassador</a:t>
            </a:r>
            <a:endParaRPr sz="1800">
              <a:latin typeface="Arial"/>
              <a:cs typeface="Arial"/>
            </a:endParaRPr>
          </a:p>
          <a:p>
            <a:pPr lvl="2" marL="1132840" indent="-206375">
              <a:lnSpc>
                <a:spcPct val="100000"/>
              </a:lnSpc>
              <a:buChar char="•"/>
              <a:tabLst>
                <a:tab pos="1133475" algn="l"/>
              </a:tabLst>
            </a:pPr>
            <a:r>
              <a:rPr dirty="0" sz="1800" spc="-5">
                <a:latin typeface="Arial"/>
                <a:cs typeface="Arial"/>
              </a:rPr>
              <a:t>PlantillaCorreoUS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2431" y="1152601"/>
            <a:ext cx="662685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Estos son los principales artefactos que </a:t>
            </a:r>
            <a:r>
              <a:rPr dirty="0" sz="1800" spc="-10">
                <a:latin typeface="Arial"/>
                <a:cs typeface="Arial"/>
              </a:rPr>
              <a:t>componen </a:t>
            </a:r>
            <a:r>
              <a:rPr dirty="0" sz="1800" spc="-5">
                <a:latin typeface="Arial"/>
                <a:cs typeface="Arial"/>
              </a:rPr>
              <a:t>el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laboratorio: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2994" y="117729"/>
            <a:ext cx="16262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Artefactos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4875" y="2068829"/>
            <a:ext cx="4476115" cy="304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0" indent="-146685">
              <a:lnSpc>
                <a:spcPct val="100000"/>
              </a:lnSpc>
              <a:spcBef>
                <a:spcPts val="100"/>
              </a:spcBef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Manifiestos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Docker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Manifiestos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Compose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Manifiestos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Vagrant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Manifiestos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Helm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Manifiestos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K8S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>
                <a:latin typeface="Arial"/>
                <a:cs typeface="Arial"/>
              </a:rPr>
              <a:t>Guía </a:t>
            </a:r>
            <a:r>
              <a:rPr dirty="0" sz="1800" spc="-5">
                <a:latin typeface="Arial"/>
                <a:cs typeface="Arial"/>
              </a:rPr>
              <a:t>Aprovisionamiento Máquina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Virtual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Imágenes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Docker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Archivo </a:t>
            </a:r>
            <a:r>
              <a:rPr dirty="0" sz="1800" spc="-10">
                <a:latin typeface="Arial"/>
                <a:cs typeface="Arial"/>
              </a:rPr>
              <a:t>plano </a:t>
            </a:r>
            <a:r>
              <a:rPr dirty="0" sz="1800" spc="-5">
                <a:latin typeface="Arial"/>
                <a:cs typeface="Arial"/>
              </a:rPr>
              <a:t>con los comandos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para</a:t>
            </a:r>
            <a:endParaRPr sz="1800">
              <a:latin typeface="Arial"/>
              <a:cs typeface="Arial"/>
            </a:endParaRPr>
          </a:p>
          <a:p>
            <a:pPr marL="15875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Vagrant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Archivo plano con los comandos para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K8S</a:t>
            </a:r>
            <a:endParaRPr sz="1800">
              <a:latin typeface="Arial"/>
              <a:cs typeface="Arial"/>
            </a:endParaRPr>
          </a:p>
          <a:p>
            <a:pPr marL="158750" indent="-146685">
              <a:lnSpc>
                <a:spcPct val="100000"/>
              </a:lnSpc>
              <a:buChar char="•"/>
              <a:tabLst>
                <a:tab pos="159385" algn="l"/>
              </a:tabLst>
            </a:pPr>
            <a:r>
              <a:rPr dirty="0" sz="1800" spc="-5">
                <a:latin typeface="Arial"/>
                <a:cs typeface="Arial"/>
              </a:rPr>
              <a:t>Archivo con datos prueba para las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5748" y="2039874"/>
            <a:ext cx="586740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Escenario de</a:t>
            </a:r>
            <a:r>
              <a:rPr dirty="0" sz="4400" spc="-45"/>
              <a:t> </a:t>
            </a:r>
            <a:r>
              <a:rPr dirty="0" sz="4400" spc="-5"/>
              <a:t>Negocio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2380869"/>
            <a:ext cx="12192000" cy="2385695"/>
            <a:chOff x="0" y="2380869"/>
            <a:chExt cx="12192000" cy="2385695"/>
          </a:xfrm>
        </p:grpSpPr>
        <p:sp>
          <p:nvSpPr>
            <p:cNvPr id="8" name="object 8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98235" y="3261360"/>
              <a:ext cx="795527" cy="890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2995" y="1343659"/>
            <a:ext cx="10434320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762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La empresa de educación Kree Education ha decidido migrar su </a:t>
            </a:r>
            <a:r>
              <a:rPr dirty="0" sz="2400">
                <a:latin typeface="Arial"/>
                <a:cs typeface="Arial"/>
              </a:rPr>
              <a:t>sistema  </a:t>
            </a:r>
            <a:r>
              <a:rPr dirty="0" sz="2400" spc="-5">
                <a:latin typeface="Arial"/>
                <a:cs typeface="Arial"/>
              </a:rPr>
              <a:t>principal </a:t>
            </a:r>
            <a:r>
              <a:rPr dirty="0" sz="2400">
                <a:latin typeface="Arial"/>
                <a:cs typeface="Arial"/>
              </a:rPr>
              <a:t>de </a:t>
            </a:r>
            <a:r>
              <a:rPr dirty="0" sz="2400" spc="-5">
                <a:latin typeface="Arial"/>
                <a:cs typeface="Arial"/>
              </a:rPr>
              <a:t>gestión </a:t>
            </a:r>
            <a:r>
              <a:rPr dirty="0" sz="2400">
                <a:latin typeface="Arial"/>
                <a:cs typeface="Arial"/>
              </a:rPr>
              <a:t>de entrenamientos </a:t>
            </a:r>
            <a:r>
              <a:rPr dirty="0" sz="2400" spc="-5">
                <a:latin typeface="Arial"/>
                <a:cs typeface="Arial"/>
              </a:rPr>
              <a:t>de </a:t>
            </a:r>
            <a:r>
              <a:rPr dirty="0" sz="2400">
                <a:latin typeface="Arial"/>
                <a:cs typeface="Arial"/>
              </a:rPr>
              <a:t>una arquitectura </a:t>
            </a:r>
            <a:r>
              <a:rPr dirty="0" sz="2400" spc="-5">
                <a:latin typeface="Arial"/>
                <a:cs typeface="Arial"/>
              </a:rPr>
              <a:t>monolítica a una  arquitectura de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microservicios.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400" spc="-5">
                <a:latin typeface="Arial"/>
                <a:cs typeface="Arial"/>
              </a:rPr>
              <a:t>La estrategia </a:t>
            </a:r>
            <a:r>
              <a:rPr dirty="0" sz="2400">
                <a:latin typeface="Arial"/>
                <a:cs typeface="Arial"/>
              </a:rPr>
              <a:t>utilizada </a:t>
            </a:r>
            <a:r>
              <a:rPr dirty="0" sz="2400" spc="-5">
                <a:latin typeface="Arial"/>
                <a:cs typeface="Arial"/>
              </a:rPr>
              <a:t>es “</a:t>
            </a:r>
            <a:r>
              <a:rPr dirty="0" sz="2400" spc="-5" b="1">
                <a:latin typeface="Arial"/>
                <a:cs typeface="Arial"/>
              </a:rPr>
              <a:t>Top-Down </a:t>
            </a:r>
            <a:r>
              <a:rPr dirty="0" sz="2400" spc="-10" b="1">
                <a:latin typeface="Arial"/>
                <a:cs typeface="Arial"/>
              </a:rPr>
              <a:t>and </a:t>
            </a:r>
            <a:r>
              <a:rPr dirty="0" sz="2400" spc="-5" b="1">
                <a:latin typeface="Arial"/>
                <a:cs typeface="Arial"/>
              </a:rPr>
              <a:t>Agile</a:t>
            </a:r>
            <a:r>
              <a:rPr dirty="0" sz="2400" spc="-5">
                <a:latin typeface="Arial"/>
                <a:cs typeface="Arial"/>
              </a:rPr>
              <a:t>”, de tal manera se </a:t>
            </a:r>
            <a:r>
              <a:rPr dirty="0" sz="2400" spc="-10">
                <a:latin typeface="Arial"/>
                <a:cs typeface="Arial"/>
              </a:rPr>
              <a:t>ha  </a:t>
            </a:r>
            <a:r>
              <a:rPr dirty="0" sz="2400">
                <a:latin typeface="Arial"/>
                <a:cs typeface="Arial"/>
              </a:rPr>
              <a:t>priorizado la </a:t>
            </a:r>
            <a:r>
              <a:rPr dirty="0" sz="2400" spc="-5">
                <a:latin typeface="Arial"/>
                <a:cs typeface="Arial"/>
              </a:rPr>
              <a:t>automatización del proceso de </a:t>
            </a:r>
            <a:r>
              <a:rPr dirty="0" sz="2400">
                <a:latin typeface="Arial"/>
                <a:cs typeface="Arial"/>
              </a:rPr>
              <a:t>inscripción </a:t>
            </a:r>
            <a:r>
              <a:rPr dirty="0" sz="2400" spc="-5">
                <a:latin typeface="Arial"/>
                <a:cs typeface="Arial"/>
              </a:rPr>
              <a:t>de estudiantes a los  cursos.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</a:pPr>
            <a:r>
              <a:rPr dirty="0" sz="2400" spc="-5">
                <a:latin typeface="Arial"/>
                <a:cs typeface="Arial"/>
              </a:rPr>
              <a:t>Previamente el </a:t>
            </a:r>
            <a:r>
              <a:rPr dirty="0" sz="2400">
                <a:latin typeface="Arial"/>
                <a:cs typeface="Arial"/>
              </a:rPr>
              <a:t>equipo </a:t>
            </a:r>
            <a:r>
              <a:rPr dirty="0" sz="2400" spc="-5">
                <a:latin typeface="Arial"/>
                <a:cs typeface="Arial"/>
              </a:rPr>
              <a:t>de analistas llevó a cabo el </a:t>
            </a:r>
            <a:r>
              <a:rPr dirty="0" sz="2400">
                <a:latin typeface="Arial"/>
                <a:cs typeface="Arial"/>
              </a:rPr>
              <a:t>modelamiento </a:t>
            </a:r>
            <a:r>
              <a:rPr dirty="0" sz="2400" spc="-5">
                <a:latin typeface="Arial"/>
                <a:cs typeface="Arial"/>
              </a:rPr>
              <a:t>para  </a:t>
            </a:r>
            <a:r>
              <a:rPr dirty="0" sz="2400">
                <a:latin typeface="Arial"/>
                <a:cs typeface="Arial"/>
              </a:rPr>
              <a:t>identificar </a:t>
            </a:r>
            <a:r>
              <a:rPr dirty="0" sz="2400" spc="-5">
                <a:latin typeface="Arial"/>
                <a:cs typeface="Arial"/>
              </a:rPr>
              <a:t>servicios a partir del proceso de inscripción </a:t>
            </a:r>
            <a:r>
              <a:rPr dirty="0" sz="2400">
                <a:latin typeface="Arial"/>
                <a:cs typeface="Arial"/>
              </a:rPr>
              <a:t>y </a:t>
            </a:r>
            <a:r>
              <a:rPr dirty="0" sz="2400" spc="-5">
                <a:latin typeface="Arial"/>
                <a:cs typeface="Arial"/>
              </a:rPr>
              <a:t>los </a:t>
            </a:r>
            <a:r>
              <a:rPr dirty="0" sz="2400">
                <a:latin typeface="Arial"/>
                <a:cs typeface="Arial"/>
              </a:rPr>
              <a:t>arquitectos  </a:t>
            </a:r>
            <a:r>
              <a:rPr dirty="0" sz="2400" spc="-5">
                <a:latin typeface="Arial"/>
                <a:cs typeface="Arial"/>
              </a:rPr>
              <a:t>apoyaron </a:t>
            </a:r>
            <a:r>
              <a:rPr dirty="0" sz="2400">
                <a:latin typeface="Arial"/>
                <a:cs typeface="Arial"/>
              </a:rPr>
              <a:t>esta fase </a:t>
            </a:r>
            <a:r>
              <a:rPr dirty="0" sz="2400" spc="-5">
                <a:latin typeface="Arial"/>
                <a:cs typeface="Arial"/>
              </a:rPr>
              <a:t>aplicando patrones </a:t>
            </a:r>
            <a:r>
              <a:rPr dirty="0" sz="2400">
                <a:latin typeface="Arial"/>
                <a:cs typeface="Arial"/>
              </a:rPr>
              <a:t>de </a:t>
            </a:r>
            <a:r>
              <a:rPr dirty="0" sz="2400" spc="-5">
                <a:latin typeface="Arial"/>
                <a:cs typeface="Arial"/>
              </a:rPr>
              <a:t>acuerdo al </a:t>
            </a:r>
            <a:r>
              <a:rPr dirty="0" sz="2400">
                <a:latin typeface="Arial"/>
                <a:cs typeface="Arial"/>
              </a:rPr>
              <a:t>conocimiento </a:t>
            </a:r>
            <a:r>
              <a:rPr dirty="0" sz="2400" spc="-5">
                <a:latin typeface="Arial"/>
                <a:cs typeface="Arial"/>
              </a:rPr>
              <a:t>del  negocio </a:t>
            </a:r>
            <a:r>
              <a:rPr dirty="0" sz="2400">
                <a:latin typeface="Arial"/>
                <a:cs typeface="Arial"/>
              </a:rPr>
              <a:t>y </a:t>
            </a:r>
            <a:r>
              <a:rPr dirty="0" sz="2400" spc="-5">
                <a:latin typeface="Arial"/>
                <a:cs typeface="Arial"/>
              </a:rPr>
              <a:t>la </a:t>
            </a:r>
            <a:r>
              <a:rPr dirty="0" sz="2400">
                <a:latin typeface="Arial"/>
                <a:cs typeface="Arial"/>
              </a:rPr>
              <a:t>autonomía </a:t>
            </a:r>
            <a:r>
              <a:rPr dirty="0" sz="2400" spc="-5">
                <a:latin typeface="Arial"/>
                <a:cs typeface="Arial"/>
              </a:rPr>
              <a:t>requerida para algunos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servicios.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994" y="117729"/>
            <a:ext cx="35064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Escenario de</a:t>
            </a:r>
            <a:r>
              <a:rPr dirty="0" sz="2800" spc="-1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Negocio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109842" y="991362"/>
            <a:ext cx="4863465" cy="4293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D9200"/>
                </a:solidFill>
                <a:latin typeface="Arial"/>
                <a:cs typeface="Arial"/>
              </a:rPr>
              <a:t>Proceso </a:t>
            </a:r>
            <a:r>
              <a:rPr dirty="0" sz="1400" spc="-5" b="1">
                <a:solidFill>
                  <a:srgbClr val="FD9200"/>
                </a:solidFill>
                <a:latin typeface="Arial"/>
                <a:cs typeface="Arial"/>
              </a:rPr>
              <a:t>de</a:t>
            </a:r>
            <a:r>
              <a:rPr dirty="0" sz="1400" spc="-5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D9200"/>
                </a:solidFill>
                <a:latin typeface="Arial"/>
                <a:cs typeface="Arial"/>
              </a:rPr>
              <a:t>Inscripción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469900" indent="-3175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1400" spc="-5">
                <a:latin typeface="Arial"/>
                <a:cs typeface="Arial"/>
              </a:rPr>
              <a:t>El </a:t>
            </a:r>
            <a:r>
              <a:rPr dirty="0" sz="1400">
                <a:latin typeface="Arial"/>
                <a:cs typeface="Arial"/>
              </a:rPr>
              <a:t>agente comercial crea la solicitud </a:t>
            </a:r>
            <a:r>
              <a:rPr dirty="0" sz="1400" spc="-5">
                <a:latin typeface="Arial"/>
                <a:cs typeface="Arial"/>
              </a:rPr>
              <a:t>de</a:t>
            </a:r>
            <a:r>
              <a:rPr dirty="0" sz="1400" spc="-1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inscripción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469900" indent="-3175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1400" spc="-5">
                <a:latin typeface="Arial"/>
                <a:cs typeface="Arial"/>
              </a:rPr>
              <a:t>El </a:t>
            </a:r>
            <a:r>
              <a:rPr dirty="0" sz="1400">
                <a:latin typeface="Arial"/>
                <a:cs typeface="Arial"/>
              </a:rPr>
              <a:t>sistema realiza </a:t>
            </a:r>
            <a:r>
              <a:rPr dirty="0" sz="1400" spc="-5">
                <a:latin typeface="Arial"/>
                <a:cs typeface="Arial"/>
              </a:rPr>
              <a:t>el </a:t>
            </a:r>
            <a:r>
              <a:rPr dirty="0" sz="1400">
                <a:latin typeface="Arial"/>
                <a:cs typeface="Arial"/>
              </a:rPr>
              <a:t>proceso </a:t>
            </a:r>
            <a:r>
              <a:rPr dirty="0" sz="1400" spc="-5">
                <a:latin typeface="Arial"/>
                <a:cs typeface="Arial"/>
              </a:rPr>
              <a:t>de</a:t>
            </a:r>
            <a:r>
              <a:rPr dirty="0" sz="1400" spc="-1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inscripción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469900" indent="-3175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1400" spc="-5">
                <a:latin typeface="Arial"/>
                <a:cs typeface="Arial"/>
              </a:rPr>
              <a:t>El </a:t>
            </a:r>
            <a:r>
              <a:rPr dirty="0" sz="1400">
                <a:latin typeface="Arial"/>
                <a:cs typeface="Arial"/>
              </a:rPr>
              <a:t>sistema </a:t>
            </a:r>
            <a:r>
              <a:rPr dirty="0" sz="1400" spc="-5">
                <a:latin typeface="Arial"/>
                <a:cs typeface="Arial"/>
              </a:rPr>
              <a:t>verifica </a:t>
            </a:r>
            <a:r>
              <a:rPr dirty="0" sz="1400">
                <a:latin typeface="Arial"/>
                <a:cs typeface="Arial"/>
              </a:rPr>
              <a:t>y </a:t>
            </a:r>
            <a:r>
              <a:rPr dirty="0" sz="1400" spc="-5">
                <a:latin typeface="Arial"/>
                <a:cs typeface="Arial"/>
              </a:rPr>
              <a:t>reserva el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cupo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469900" marR="5080" indent="-3175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1400" spc="-5">
                <a:latin typeface="Arial"/>
                <a:cs typeface="Arial"/>
              </a:rPr>
              <a:t>Si existen cupos el sistema </a:t>
            </a:r>
            <a:r>
              <a:rPr dirty="0" sz="1400" spc="-10">
                <a:latin typeface="Arial"/>
                <a:cs typeface="Arial"/>
              </a:rPr>
              <a:t>reserva </a:t>
            </a:r>
            <a:r>
              <a:rPr dirty="0" sz="1400" spc="-5">
                <a:latin typeface="Arial"/>
                <a:cs typeface="Arial"/>
              </a:rPr>
              <a:t>el cupo </a:t>
            </a:r>
            <a:r>
              <a:rPr dirty="0" sz="1400">
                <a:latin typeface="Arial"/>
                <a:cs typeface="Arial"/>
              </a:rPr>
              <a:t>y </a:t>
            </a:r>
            <a:r>
              <a:rPr dirty="0" sz="1400" spc="-5">
                <a:latin typeface="Arial"/>
                <a:cs typeface="Arial"/>
              </a:rPr>
              <a:t>actualiza  el </a:t>
            </a:r>
            <a:r>
              <a:rPr dirty="0" sz="1400">
                <a:latin typeface="Arial"/>
                <a:cs typeface="Arial"/>
              </a:rPr>
              <a:t>estado </a:t>
            </a:r>
            <a:r>
              <a:rPr dirty="0" sz="1400" spc="-5">
                <a:latin typeface="Arial"/>
                <a:cs typeface="Arial"/>
              </a:rPr>
              <a:t>de </a:t>
            </a:r>
            <a:r>
              <a:rPr dirty="0" sz="1400">
                <a:latin typeface="Arial"/>
                <a:cs typeface="Arial"/>
              </a:rPr>
              <a:t>la inscripción </a:t>
            </a:r>
            <a:r>
              <a:rPr dirty="0" sz="1400" spc="-5">
                <a:latin typeface="Arial"/>
                <a:cs typeface="Arial"/>
              </a:rPr>
              <a:t>como</a:t>
            </a:r>
            <a:r>
              <a:rPr dirty="0" sz="1400" spc="-1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“</a:t>
            </a:r>
            <a:r>
              <a:rPr dirty="0" sz="1400" spc="-5" b="1">
                <a:latin typeface="Arial"/>
                <a:cs typeface="Arial"/>
              </a:rPr>
              <a:t>aprobada</a:t>
            </a:r>
            <a:r>
              <a:rPr dirty="0" sz="1400" spc="-5">
                <a:latin typeface="Arial"/>
                <a:cs typeface="Arial"/>
              </a:rPr>
              <a:t>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469900" indent="-3175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1400" spc="-5">
                <a:latin typeface="Arial"/>
                <a:cs typeface="Arial"/>
              </a:rPr>
              <a:t>El </a:t>
            </a:r>
            <a:r>
              <a:rPr dirty="0" sz="1400">
                <a:latin typeface="Arial"/>
                <a:cs typeface="Arial"/>
              </a:rPr>
              <a:t>sistema consulta la información </a:t>
            </a:r>
            <a:r>
              <a:rPr dirty="0" sz="1400" spc="-5">
                <a:latin typeface="Arial"/>
                <a:cs typeface="Arial"/>
              </a:rPr>
              <a:t>del</a:t>
            </a:r>
            <a:r>
              <a:rPr dirty="0" sz="1400" spc="-1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curso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469900" indent="-3175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1400">
                <a:latin typeface="Arial"/>
                <a:cs typeface="Arial"/>
              </a:rPr>
              <a:t>El sistema consulta </a:t>
            </a:r>
            <a:r>
              <a:rPr dirty="0" sz="1400" spc="-5">
                <a:latin typeface="Arial"/>
                <a:cs typeface="Arial"/>
              </a:rPr>
              <a:t>la </a:t>
            </a:r>
            <a:r>
              <a:rPr dirty="0" sz="1400">
                <a:latin typeface="Arial"/>
                <a:cs typeface="Arial"/>
              </a:rPr>
              <a:t>información </a:t>
            </a:r>
            <a:r>
              <a:rPr dirty="0" sz="1400" spc="-5">
                <a:latin typeface="Arial"/>
                <a:cs typeface="Arial"/>
              </a:rPr>
              <a:t>del</a:t>
            </a:r>
            <a:r>
              <a:rPr dirty="0" sz="1400" spc="-1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cliente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469900" marR="5080" indent="-3175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1400" spc="-5">
                <a:latin typeface="Arial"/>
                <a:cs typeface="Arial"/>
              </a:rPr>
              <a:t>El sistema envía una confirmación por email al cliente  </a:t>
            </a:r>
            <a:r>
              <a:rPr dirty="0" sz="1400">
                <a:latin typeface="Arial"/>
                <a:cs typeface="Arial"/>
              </a:rPr>
              <a:t>confirmando la inscripción </a:t>
            </a:r>
            <a:r>
              <a:rPr dirty="0" sz="1400" spc="-5">
                <a:latin typeface="Arial"/>
                <a:cs typeface="Arial"/>
              </a:rPr>
              <a:t>al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curso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469900" marR="6350" indent="-3175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1400" spc="-5">
                <a:latin typeface="Arial"/>
                <a:cs typeface="Arial"/>
              </a:rPr>
              <a:t>Si no hay cupos disponibles el sistema actualiza el  </a:t>
            </a:r>
            <a:r>
              <a:rPr dirty="0" sz="1400">
                <a:latin typeface="Arial"/>
                <a:cs typeface="Arial"/>
              </a:rPr>
              <a:t>estado </a:t>
            </a:r>
            <a:r>
              <a:rPr dirty="0" sz="1400" spc="-5">
                <a:latin typeface="Arial"/>
                <a:cs typeface="Arial"/>
              </a:rPr>
              <a:t>de </a:t>
            </a:r>
            <a:r>
              <a:rPr dirty="0" sz="1400">
                <a:latin typeface="Arial"/>
                <a:cs typeface="Arial"/>
              </a:rPr>
              <a:t>la inscripción </a:t>
            </a:r>
            <a:r>
              <a:rPr dirty="0" sz="1400" spc="-5">
                <a:latin typeface="Arial"/>
                <a:cs typeface="Arial"/>
              </a:rPr>
              <a:t>como</a:t>
            </a:r>
            <a:r>
              <a:rPr dirty="0" sz="1400" spc="-1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“</a:t>
            </a:r>
            <a:r>
              <a:rPr dirty="0" sz="1400" spc="-5" b="1">
                <a:latin typeface="Arial"/>
                <a:cs typeface="Arial"/>
              </a:rPr>
              <a:t>rechazada</a:t>
            </a:r>
            <a:r>
              <a:rPr dirty="0" sz="1400" spc="-5">
                <a:latin typeface="Arial"/>
                <a:cs typeface="Arial"/>
              </a:rPr>
              <a:t>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994" y="117729"/>
            <a:ext cx="35064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Escenario de</a:t>
            </a:r>
            <a:r>
              <a:rPr dirty="0" sz="2800" spc="-10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Negocio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3172" y="801639"/>
            <a:ext cx="5935345" cy="5309870"/>
            <a:chOff x="233172" y="801639"/>
            <a:chExt cx="5935345" cy="5309870"/>
          </a:xfrm>
        </p:grpSpPr>
        <p:sp>
          <p:nvSpPr>
            <p:cNvPr id="12" name="object 12"/>
            <p:cNvSpPr/>
            <p:nvPr/>
          </p:nvSpPr>
          <p:spPr>
            <a:xfrm>
              <a:off x="233172" y="801639"/>
              <a:ext cx="5696682" cy="530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6847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14062" y="3377056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4927" y="6301536"/>
            <a:ext cx="8956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Nota</a:t>
            </a:r>
            <a:r>
              <a:rPr dirty="0" sz="1200" spc="-5">
                <a:latin typeface="Arial"/>
                <a:cs typeface="Arial"/>
              </a:rPr>
              <a:t>: Entender </a:t>
            </a:r>
            <a:r>
              <a:rPr dirty="0" sz="1200">
                <a:latin typeface="Arial"/>
                <a:cs typeface="Arial"/>
              </a:rPr>
              <a:t>y </a:t>
            </a:r>
            <a:r>
              <a:rPr dirty="0" sz="1200" spc="-5">
                <a:latin typeface="Arial"/>
                <a:cs typeface="Arial"/>
              </a:rPr>
              <a:t>discutir el escenario de negocio con el</a:t>
            </a:r>
            <a:r>
              <a:rPr dirty="0" sz="1200" spc="-1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Instructor.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Este </a:t>
            </a:r>
            <a:r>
              <a:rPr dirty="0" sz="1200" spc="-5">
                <a:latin typeface="Arial"/>
                <a:cs typeface="Arial"/>
              </a:rPr>
              <a:t>es el </a:t>
            </a:r>
            <a:r>
              <a:rPr dirty="0" sz="1200">
                <a:latin typeface="Arial"/>
                <a:cs typeface="Arial"/>
              </a:rPr>
              <a:t>flujo </a:t>
            </a:r>
            <a:r>
              <a:rPr dirty="0" sz="1200" spc="-5">
                <a:latin typeface="Arial"/>
                <a:cs typeface="Arial"/>
              </a:rPr>
              <a:t>propuesto de automatización para el laboratorio, tenga en cuenta que hay varias alternativas para su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automatización.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3472" y="2039874"/>
            <a:ext cx="571119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Servicios</a:t>
            </a:r>
            <a:r>
              <a:rPr dirty="0" sz="4400" spc="-35"/>
              <a:t> </a:t>
            </a:r>
            <a:r>
              <a:rPr dirty="0" sz="4400" spc="-5"/>
              <a:t>Candidatos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2380869"/>
            <a:ext cx="12192000" cy="2385695"/>
            <a:chOff x="0" y="2380869"/>
            <a:chExt cx="12192000" cy="2385695"/>
          </a:xfrm>
        </p:grpSpPr>
        <p:sp>
          <p:nvSpPr>
            <p:cNvPr id="8" name="object 8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98235" y="3261360"/>
              <a:ext cx="795527" cy="890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2994" y="117729"/>
            <a:ext cx="33661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Servicios</a:t>
            </a:r>
            <a:r>
              <a:rPr dirty="0" sz="2800" spc="-1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Candidatos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0979" y="871760"/>
            <a:ext cx="10477500" cy="5123815"/>
            <a:chOff x="220979" y="871760"/>
            <a:chExt cx="10477500" cy="5123815"/>
          </a:xfrm>
        </p:grpSpPr>
        <p:sp>
          <p:nvSpPr>
            <p:cNvPr id="11" name="object 11"/>
            <p:cNvSpPr/>
            <p:nvPr/>
          </p:nvSpPr>
          <p:spPr>
            <a:xfrm>
              <a:off x="220979" y="871760"/>
              <a:ext cx="10477488" cy="51236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6846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14062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0870" y="2039874"/>
            <a:ext cx="335026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Arquitectura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2380869"/>
            <a:ext cx="12192000" cy="2385695"/>
            <a:chOff x="0" y="2380869"/>
            <a:chExt cx="12192000" cy="2385695"/>
          </a:xfrm>
        </p:grpSpPr>
        <p:sp>
          <p:nvSpPr>
            <p:cNvPr id="8" name="object 8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98235" y="3261360"/>
              <a:ext cx="795527" cy="890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5766" y="1817878"/>
            <a:ext cx="9175750" cy="3592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698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Este </a:t>
            </a:r>
            <a:r>
              <a:rPr dirty="0" sz="1800" spc="-5">
                <a:latin typeface="Arial"/>
                <a:cs typeface="Arial"/>
              </a:rPr>
              <a:t>documento hace parte del </a:t>
            </a:r>
            <a:r>
              <a:rPr dirty="0" sz="1800">
                <a:latin typeface="Arial"/>
                <a:cs typeface="Arial"/>
              </a:rPr>
              <a:t>Sistema </a:t>
            </a:r>
            <a:r>
              <a:rPr dirty="0" sz="1800" spc="-5">
                <a:latin typeface="Arial"/>
                <a:cs typeface="Arial"/>
              </a:rPr>
              <a:t>de Gestión </a:t>
            </a:r>
            <a:r>
              <a:rPr dirty="0" sz="1800">
                <a:latin typeface="Arial"/>
                <a:cs typeface="Arial"/>
              </a:rPr>
              <a:t>de </a:t>
            </a:r>
            <a:r>
              <a:rPr dirty="0" sz="1800" spc="-5">
                <a:latin typeface="Arial"/>
                <a:cs typeface="Arial"/>
              </a:rPr>
              <a:t>la Calidad de Itehl Digital  Technology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Solutions.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Las compañías, nombres, diseños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datos usados en </a:t>
            </a:r>
            <a:r>
              <a:rPr dirty="0" sz="1800">
                <a:latin typeface="Arial"/>
                <a:cs typeface="Arial"/>
              </a:rPr>
              <a:t>este </a:t>
            </a:r>
            <a:r>
              <a:rPr dirty="0" sz="1800" spc="-5">
                <a:latin typeface="Arial"/>
                <a:cs typeface="Arial"/>
              </a:rPr>
              <a:t>documento, corresponden </a:t>
            </a:r>
            <a:r>
              <a:rPr dirty="0" sz="1800" spc="-10">
                <a:latin typeface="Arial"/>
                <a:cs typeface="Arial"/>
              </a:rPr>
              <a:t>al  </a:t>
            </a:r>
            <a:r>
              <a:rPr dirty="0" sz="1800" spc="-5">
                <a:latin typeface="Arial"/>
                <a:cs typeface="Arial"/>
              </a:rPr>
              <a:t>capital intelectual adquirido durante el proceso de evolución de nuestra organización, a  partir de la utilización de </a:t>
            </a:r>
            <a:r>
              <a:rPr dirty="0" sz="1800">
                <a:latin typeface="Arial"/>
                <a:cs typeface="Arial"/>
              </a:rPr>
              <a:t>las </a:t>
            </a:r>
            <a:r>
              <a:rPr dirty="0" sz="1800" spc="-5">
                <a:latin typeface="Arial"/>
                <a:cs typeface="Arial"/>
              </a:rPr>
              <a:t>últimas tendencias en Entrenamiento, Consultoría e  Ingeniería de Software, aplicadas a las necesidades </a:t>
            </a:r>
            <a:r>
              <a:rPr dirty="0" sz="1800">
                <a:latin typeface="Arial"/>
                <a:cs typeface="Arial"/>
              </a:rPr>
              <a:t>de </a:t>
            </a:r>
            <a:r>
              <a:rPr dirty="0" sz="1800" spc="-5">
                <a:latin typeface="Arial"/>
                <a:cs typeface="Arial"/>
              </a:rPr>
              <a:t>negocio </a:t>
            </a:r>
            <a:r>
              <a:rPr dirty="0" sz="1800">
                <a:latin typeface="Arial"/>
                <a:cs typeface="Arial"/>
              </a:rPr>
              <a:t>de </a:t>
            </a:r>
            <a:r>
              <a:rPr dirty="0" sz="1800" spc="-5">
                <a:latin typeface="Arial"/>
                <a:cs typeface="Arial"/>
              </a:rPr>
              <a:t>nuestros aliados.  Ninguna parte de este documento puede ser reproducida </a:t>
            </a:r>
            <a:r>
              <a:rPr dirty="0" sz="1800">
                <a:latin typeface="Arial"/>
                <a:cs typeface="Arial"/>
              </a:rPr>
              <a:t>o </a:t>
            </a:r>
            <a:r>
              <a:rPr dirty="0" sz="1800" spc="-5">
                <a:latin typeface="Arial"/>
                <a:cs typeface="Arial"/>
              </a:rPr>
              <a:t>transmitida en </a:t>
            </a:r>
            <a:r>
              <a:rPr dirty="0" sz="1800" spc="-10">
                <a:latin typeface="Arial"/>
                <a:cs typeface="Arial"/>
              </a:rPr>
              <a:t>ninguna </a:t>
            </a:r>
            <a:r>
              <a:rPr dirty="0" sz="1800">
                <a:latin typeface="Arial"/>
                <a:cs typeface="Arial"/>
              </a:rPr>
              <a:t>forma  </a:t>
            </a:r>
            <a:r>
              <a:rPr dirty="0" sz="1800" spc="-5">
                <a:latin typeface="Arial"/>
                <a:cs typeface="Arial"/>
              </a:rPr>
              <a:t>electrónica o mecánica en algún medio actual o futuro, </a:t>
            </a:r>
            <a:r>
              <a:rPr dirty="0" sz="1800">
                <a:latin typeface="Arial"/>
                <a:cs typeface="Arial"/>
              </a:rPr>
              <a:t>para </a:t>
            </a:r>
            <a:r>
              <a:rPr dirty="0" sz="1800" spc="-5">
                <a:latin typeface="Arial"/>
                <a:cs typeface="Arial"/>
              </a:rPr>
              <a:t>ningún propósito externo a  los fines de Itehl </a:t>
            </a:r>
            <a:r>
              <a:rPr dirty="0" sz="1800">
                <a:latin typeface="Arial"/>
                <a:cs typeface="Arial"/>
              </a:rPr>
              <a:t>DTS </a:t>
            </a:r>
            <a:r>
              <a:rPr dirty="0" sz="1800" spc="-5">
                <a:latin typeface="Arial"/>
                <a:cs typeface="Arial"/>
              </a:rPr>
              <a:t>S.A.S., sin autorización explícita por parte de la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compañía.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598106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© </a:t>
            </a:r>
            <a:r>
              <a:rPr dirty="0" sz="1800" spc="-5">
                <a:latin typeface="Arial"/>
                <a:cs typeface="Arial"/>
              </a:rPr>
              <a:t>2006 </a:t>
            </a:r>
            <a:r>
              <a:rPr dirty="0" sz="1800">
                <a:latin typeface="Arial"/>
                <a:cs typeface="Arial"/>
              </a:rPr>
              <a:t>- </a:t>
            </a:r>
            <a:r>
              <a:rPr dirty="0" sz="1800" spc="-5">
                <a:latin typeface="Arial"/>
                <a:cs typeface="Arial"/>
              </a:rPr>
              <a:t>2020 Itehl </a:t>
            </a:r>
            <a:r>
              <a:rPr dirty="0" sz="1800">
                <a:latin typeface="Arial"/>
                <a:cs typeface="Arial"/>
              </a:rPr>
              <a:t>DTS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S.A.S.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0512" y="658494"/>
            <a:ext cx="91141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0">
                <a:latin typeface="Arial"/>
                <a:cs typeface="Arial"/>
              </a:rPr>
              <a:t>Itehl Digital Technology Solutions</a:t>
            </a:r>
            <a:r>
              <a:rPr dirty="0" sz="4000" spc="55" b="0">
                <a:latin typeface="Arial"/>
                <a:cs typeface="Arial"/>
              </a:rPr>
              <a:t> </a:t>
            </a:r>
            <a:r>
              <a:rPr dirty="0" sz="4000" spc="-5" b="0">
                <a:latin typeface="Arial"/>
                <a:cs typeface="Arial"/>
              </a:rPr>
              <a:t>S.A.S.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27080" y="1095755"/>
            <a:ext cx="291465" cy="292735"/>
          </a:xfrm>
          <a:custGeom>
            <a:avLst/>
            <a:gdLst/>
            <a:ahLst/>
            <a:cxnLst/>
            <a:rect l="l" t="t" r="r" b="b"/>
            <a:pathLst>
              <a:path w="291465" h="292734">
                <a:moveTo>
                  <a:pt x="291084" y="138557"/>
                </a:moveTo>
                <a:lnTo>
                  <a:pt x="289052" y="128536"/>
                </a:lnTo>
                <a:lnTo>
                  <a:pt x="283527" y="120332"/>
                </a:lnTo>
                <a:lnTo>
                  <a:pt x="275323" y="114808"/>
                </a:lnTo>
                <a:lnTo>
                  <a:pt x="265303" y="112776"/>
                </a:lnTo>
                <a:lnTo>
                  <a:pt x="178308" y="112776"/>
                </a:lnTo>
                <a:lnTo>
                  <a:pt x="178308" y="25146"/>
                </a:lnTo>
                <a:lnTo>
                  <a:pt x="176314" y="15379"/>
                </a:lnTo>
                <a:lnTo>
                  <a:pt x="170916" y="7391"/>
                </a:lnTo>
                <a:lnTo>
                  <a:pt x="162928" y="1993"/>
                </a:lnTo>
                <a:lnTo>
                  <a:pt x="153162" y="0"/>
                </a:lnTo>
                <a:lnTo>
                  <a:pt x="137922" y="0"/>
                </a:lnTo>
                <a:lnTo>
                  <a:pt x="128143" y="1993"/>
                </a:lnTo>
                <a:lnTo>
                  <a:pt x="120154" y="7391"/>
                </a:lnTo>
                <a:lnTo>
                  <a:pt x="114757" y="15379"/>
                </a:lnTo>
                <a:lnTo>
                  <a:pt x="112776" y="25146"/>
                </a:lnTo>
                <a:lnTo>
                  <a:pt x="112776" y="112776"/>
                </a:lnTo>
                <a:lnTo>
                  <a:pt x="25781" y="112776"/>
                </a:lnTo>
                <a:lnTo>
                  <a:pt x="15748" y="114808"/>
                </a:lnTo>
                <a:lnTo>
                  <a:pt x="7543" y="120345"/>
                </a:lnTo>
                <a:lnTo>
                  <a:pt x="2019" y="128536"/>
                </a:lnTo>
                <a:lnTo>
                  <a:pt x="0" y="138557"/>
                </a:lnTo>
                <a:lnTo>
                  <a:pt x="0" y="154051"/>
                </a:lnTo>
                <a:lnTo>
                  <a:pt x="2019" y="164084"/>
                </a:lnTo>
                <a:lnTo>
                  <a:pt x="7556" y="172275"/>
                </a:lnTo>
                <a:lnTo>
                  <a:pt x="15748" y="177812"/>
                </a:lnTo>
                <a:lnTo>
                  <a:pt x="25781" y="179832"/>
                </a:lnTo>
                <a:lnTo>
                  <a:pt x="112776" y="179832"/>
                </a:lnTo>
                <a:lnTo>
                  <a:pt x="112776" y="267462"/>
                </a:lnTo>
                <a:lnTo>
                  <a:pt x="114757" y="277241"/>
                </a:lnTo>
                <a:lnTo>
                  <a:pt x="120154" y="285229"/>
                </a:lnTo>
                <a:lnTo>
                  <a:pt x="128143" y="290626"/>
                </a:lnTo>
                <a:lnTo>
                  <a:pt x="137922" y="292608"/>
                </a:lnTo>
                <a:lnTo>
                  <a:pt x="153162" y="292608"/>
                </a:lnTo>
                <a:lnTo>
                  <a:pt x="162928" y="290626"/>
                </a:lnTo>
                <a:lnTo>
                  <a:pt x="170916" y="285229"/>
                </a:lnTo>
                <a:lnTo>
                  <a:pt x="176314" y="277241"/>
                </a:lnTo>
                <a:lnTo>
                  <a:pt x="178308" y="267462"/>
                </a:lnTo>
                <a:lnTo>
                  <a:pt x="178308" y="179832"/>
                </a:lnTo>
                <a:lnTo>
                  <a:pt x="265303" y="179832"/>
                </a:lnTo>
                <a:lnTo>
                  <a:pt x="275323" y="177812"/>
                </a:lnTo>
                <a:lnTo>
                  <a:pt x="283527" y="172275"/>
                </a:lnTo>
                <a:lnTo>
                  <a:pt x="289052" y="164084"/>
                </a:lnTo>
                <a:lnTo>
                  <a:pt x="291084" y="154051"/>
                </a:lnTo>
                <a:lnTo>
                  <a:pt x="291084" y="13855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19688" y="5623559"/>
            <a:ext cx="178307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547604" y="5623559"/>
            <a:ext cx="172720" cy="173990"/>
          </a:xfrm>
          <a:custGeom>
            <a:avLst/>
            <a:gdLst/>
            <a:ahLst/>
            <a:cxnLst/>
            <a:rect l="l" t="t" r="r" b="b"/>
            <a:pathLst>
              <a:path w="172720" h="173989">
                <a:moveTo>
                  <a:pt x="172212" y="72809"/>
                </a:moveTo>
                <a:lnTo>
                  <a:pt x="166497" y="67056"/>
                </a:lnTo>
                <a:lnTo>
                  <a:pt x="106680" y="67056"/>
                </a:lnTo>
                <a:lnTo>
                  <a:pt x="106680" y="5753"/>
                </a:lnTo>
                <a:lnTo>
                  <a:pt x="100965" y="0"/>
                </a:lnTo>
                <a:lnTo>
                  <a:pt x="72771" y="0"/>
                </a:lnTo>
                <a:lnTo>
                  <a:pt x="67056" y="5753"/>
                </a:lnTo>
                <a:lnTo>
                  <a:pt x="67056" y="67056"/>
                </a:lnTo>
                <a:lnTo>
                  <a:pt x="5715" y="67056"/>
                </a:lnTo>
                <a:lnTo>
                  <a:pt x="0" y="72809"/>
                </a:lnTo>
                <a:lnTo>
                  <a:pt x="0" y="100914"/>
                </a:lnTo>
                <a:lnTo>
                  <a:pt x="5715" y="106680"/>
                </a:lnTo>
                <a:lnTo>
                  <a:pt x="67056" y="106680"/>
                </a:lnTo>
                <a:lnTo>
                  <a:pt x="67056" y="167982"/>
                </a:lnTo>
                <a:lnTo>
                  <a:pt x="72771" y="173736"/>
                </a:lnTo>
                <a:lnTo>
                  <a:pt x="100965" y="173736"/>
                </a:lnTo>
                <a:lnTo>
                  <a:pt x="106680" y="167982"/>
                </a:lnTo>
                <a:lnTo>
                  <a:pt x="106680" y="106680"/>
                </a:lnTo>
                <a:lnTo>
                  <a:pt x="166497" y="106680"/>
                </a:lnTo>
                <a:lnTo>
                  <a:pt x="172212" y="100914"/>
                </a:lnTo>
                <a:lnTo>
                  <a:pt x="172212" y="72809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814061" y="374904"/>
            <a:ext cx="7192009" cy="6292850"/>
            <a:chOff x="4814061" y="374904"/>
            <a:chExt cx="7192009" cy="6292850"/>
          </a:xfrm>
        </p:grpSpPr>
        <p:sp>
          <p:nvSpPr>
            <p:cNvPr id="9" name="object 9"/>
            <p:cNvSpPr/>
            <p:nvPr/>
          </p:nvSpPr>
          <p:spPr>
            <a:xfrm>
              <a:off x="9892283" y="6196583"/>
              <a:ext cx="2113787" cy="470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45963" y="374904"/>
              <a:ext cx="5664708" cy="61081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14061" y="3377056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53606" y="2380868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40130" y="1318386"/>
            <a:ext cx="2629535" cy="3867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Este escenario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no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hace  parte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del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proceso 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principal de negocio,</a:t>
            </a:r>
            <a:r>
              <a:rPr dirty="0" sz="1800" spc="-10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D9200"/>
                </a:solidFill>
                <a:latin typeface="Arial"/>
                <a:cs typeface="Arial"/>
              </a:rPr>
              <a:t>se 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usa para exponer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otros 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patrones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de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diseño,  asumir como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una 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implementación</a:t>
            </a:r>
            <a:r>
              <a:rPr dirty="0" sz="1800" spc="-1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D9200"/>
                </a:solidFill>
                <a:latin typeface="Arial"/>
                <a:cs typeface="Arial"/>
              </a:rPr>
              <a:t>previa.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198120">
              <a:lnSpc>
                <a:spcPct val="100000"/>
              </a:lnSpc>
            </a:pP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El código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se</a:t>
            </a:r>
            <a:r>
              <a:rPr dirty="0" sz="1800" spc="-9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descarga  de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GitHub.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249554">
              <a:lnSpc>
                <a:spcPct val="100000"/>
              </a:lnSpc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Este escenario se  trabaja en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la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máquina  </a:t>
            </a:r>
            <a:r>
              <a:rPr dirty="0" sz="1800" spc="-10" b="1">
                <a:solidFill>
                  <a:srgbClr val="FD9200"/>
                </a:solidFill>
                <a:latin typeface="Arial"/>
                <a:cs typeface="Arial"/>
              </a:rPr>
              <a:t>virtual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aprovisionada.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32994" y="117729"/>
            <a:ext cx="39217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Arquitectura Escenario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3781044" y="690372"/>
            <a:ext cx="8225155" cy="5977255"/>
            <a:chOff x="3781044" y="690372"/>
            <a:chExt cx="8225155" cy="5977255"/>
          </a:xfrm>
        </p:grpSpPr>
        <p:sp>
          <p:nvSpPr>
            <p:cNvPr id="9" name="object 9"/>
            <p:cNvSpPr/>
            <p:nvPr/>
          </p:nvSpPr>
          <p:spPr>
            <a:xfrm>
              <a:off x="9892284" y="6196583"/>
              <a:ext cx="2113787" cy="4709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81044" y="690372"/>
              <a:ext cx="7246620" cy="57591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6847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10031" y="1302511"/>
            <a:ext cx="2689860" cy="414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Este </a:t>
            </a:r>
            <a:r>
              <a:rPr dirty="0" sz="1800" spc="-10" b="1">
                <a:solidFill>
                  <a:srgbClr val="FD9200"/>
                </a:solidFill>
                <a:latin typeface="Arial"/>
                <a:cs typeface="Arial"/>
              </a:rPr>
              <a:t>es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el escenario 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principal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de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negocio, 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tenga en cuenta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que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se  reutilizan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los </a:t>
            </a:r>
            <a:r>
              <a:rPr dirty="0" sz="1800" spc="-10" b="1">
                <a:solidFill>
                  <a:srgbClr val="FD9200"/>
                </a:solidFill>
                <a:latin typeface="Arial"/>
                <a:cs typeface="Arial"/>
              </a:rPr>
              <a:t>servicios 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de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utilidad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del</a:t>
            </a:r>
            <a:r>
              <a:rPr dirty="0" sz="1800" spc="-6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escenario  anterior  CorreoUS_Ambassador  e EmailUS.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 marR="25844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El código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se</a:t>
            </a:r>
            <a:r>
              <a:rPr dirty="0" sz="1800" spc="-9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descarga  de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GitHub.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12700" marR="310515">
              <a:lnSpc>
                <a:spcPct val="100000"/>
              </a:lnSpc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Este escenario se  trabaja en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la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máquina  </a:t>
            </a:r>
            <a:r>
              <a:rPr dirty="0" sz="1800" spc="-10" b="1">
                <a:solidFill>
                  <a:srgbClr val="FD9200"/>
                </a:solidFill>
                <a:latin typeface="Arial"/>
                <a:cs typeface="Arial"/>
              </a:rPr>
              <a:t>virtual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aprovisionada.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2994" y="117729"/>
            <a:ext cx="39217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Arquitectura Escenario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86918" y="1200150"/>
            <a:ext cx="2767330" cy="4735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96265">
              <a:lnSpc>
                <a:spcPct val="100000"/>
              </a:lnSpc>
              <a:spcBef>
                <a:spcPts val="105"/>
              </a:spcBef>
            </a:pP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Este es el escenario  principal de negocio  utilizando objetos</a:t>
            </a:r>
            <a:r>
              <a:rPr dirty="0" sz="1700" spc="-8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de  Kubernetes.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L="12700" marR="88265">
              <a:lnSpc>
                <a:spcPct val="100000"/>
              </a:lnSpc>
            </a:pP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El despliegue de </a:t>
            </a:r>
            <a:r>
              <a:rPr dirty="0" sz="1700" spc="-5" b="1">
                <a:solidFill>
                  <a:srgbClr val="FD9200"/>
                </a:solidFill>
                <a:latin typeface="Arial"/>
                <a:cs typeface="Arial"/>
              </a:rPr>
              <a:t>la </a:t>
            </a: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infra</a:t>
            </a:r>
            <a:r>
              <a:rPr dirty="0" sz="1700" spc="-5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y  </a:t>
            </a:r>
            <a:r>
              <a:rPr dirty="0" sz="1700" spc="-5" b="1">
                <a:solidFill>
                  <a:srgbClr val="FD9200"/>
                </a:solidFill>
                <a:latin typeface="Arial"/>
                <a:cs typeface="Arial"/>
              </a:rPr>
              <a:t>la </a:t>
            </a: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solución se hace por  medio de</a:t>
            </a:r>
            <a:r>
              <a:rPr dirty="0" sz="1700" spc="-1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Helm.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2700" marR="74930">
              <a:lnSpc>
                <a:spcPct val="100000"/>
              </a:lnSpc>
            </a:pP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Las imágenes se  descargan de</a:t>
            </a:r>
            <a:r>
              <a:rPr dirty="0" sz="1700" spc="-5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DockerHub.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2700" marR="147955">
              <a:lnSpc>
                <a:spcPct val="100000"/>
              </a:lnSpc>
            </a:pP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El código se descarga</a:t>
            </a:r>
            <a:r>
              <a:rPr dirty="0" sz="1700" spc="-6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de  GitHub.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Este escenario se trabaja  en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la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máquina </a:t>
            </a:r>
            <a:r>
              <a:rPr dirty="0" sz="1800" spc="-10" b="1">
                <a:solidFill>
                  <a:srgbClr val="FD9200"/>
                </a:solidFill>
                <a:latin typeface="Arial"/>
                <a:cs typeface="Arial"/>
              </a:rPr>
              <a:t>virtual 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aprovisionada.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2994" y="117729"/>
            <a:ext cx="39217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Arquitectura Escenario</a:t>
            </a:r>
            <a:r>
              <a:rPr dirty="0" sz="2800" spc="5" b="0">
                <a:solidFill>
                  <a:srgbClr val="2FA2DC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07079" y="1028730"/>
            <a:ext cx="7798434" cy="4814570"/>
            <a:chOff x="3307079" y="1028730"/>
            <a:chExt cx="7798434" cy="4814570"/>
          </a:xfrm>
        </p:grpSpPr>
        <p:sp>
          <p:nvSpPr>
            <p:cNvPr id="12" name="object 12"/>
            <p:cNvSpPr/>
            <p:nvPr/>
          </p:nvSpPr>
          <p:spPr>
            <a:xfrm>
              <a:off x="3307079" y="1028730"/>
              <a:ext cx="7798300" cy="48142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6846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14061" y="3377056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53606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6314" y="2039874"/>
            <a:ext cx="157924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Demo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2380869"/>
            <a:ext cx="12192000" cy="2385695"/>
            <a:chOff x="0" y="2380869"/>
            <a:chExt cx="12192000" cy="2385695"/>
          </a:xfrm>
        </p:grpSpPr>
        <p:sp>
          <p:nvSpPr>
            <p:cNvPr id="8" name="object 8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98235" y="3261360"/>
              <a:ext cx="795527" cy="890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814061" y="1685544"/>
            <a:ext cx="7192009" cy="4982210"/>
            <a:chOff x="4814061" y="1685544"/>
            <a:chExt cx="7192009" cy="4982210"/>
          </a:xfrm>
        </p:grpSpPr>
        <p:sp>
          <p:nvSpPr>
            <p:cNvPr id="6" name="object 6"/>
            <p:cNvSpPr/>
            <p:nvPr/>
          </p:nvSpPr>
          <p:spPr>
            <a:xfrm>
              <a:off x="11239500" y="2072639"/>
              <a:ext cx="431800" cy="1529080"/>
            </a:xfrm>
            <a:custGeom>
              <a:avLst/>
              <a:gdLst/>
              <a:ahLst/>
              <a:cxnLst/>
              <a:rect l="l" t="t" r="r" b="b"/>
              <a:pathLst>
                <a:path w="431800" h="1529079">
                  <a:moveTo>
                    <a:pt x="172212" y="72644"/>
                  </a:moveTo>
                  <a:lnTo>
                    <a:pt x="166624" y="67056"/>
                  </a:lnTo>
                  <a:lnTo>
                    <a:pt x="105156" y="67056"/>
                  </a:lnTo>
                  <a:lnTo>
                    <a:pt x="105156" y="5588"/>
                  </a:lnTo>
                  <a:lnTo>
                    <a:pt x="99568" y="0"/>
                  </a:lnTo>
                  <a:lnTo>
                    <a:pt x="72644" y="0"/>
                  </a:lnTo>
                  <a:lnTo>
                    <a:pt x="67056" y="5588"/>
                  </a:lnTo>
                  <a:lnTo>
                    <a:pt x="67056" y="67056"/>
                  </a:lnTo>
                  <a:lnTo>
                    <a:pt x="5588" y="67056"/>
                  </a:lnTo>
                  <a:lnTo>
                    <a:pt x="0" y="72644"/>
                  </a:lnTo>
                  <a:lnTo>
                    <a:pt x="0" y="99568"/>
                  </a:lnTo>
                  <a:lnTo>
                    <a:pt x="5588" y="105156"/>
                  </a:lnTo>
                  <a:lnTo>
                    <a:pt x="67056" y="105156"/>
                  </a:lnTo>
                  <a:lnTo>
                    <a:pt x="67056" y="166624"/>
                  </a:lnTo>
                  <a:lnTo>
                    <a:pt x="72644" y="172212"/>
                  </a:lnTo>
                  <a:lnTo>
                    <a:pt x="99568" y="172212"/>
                  </a:lnTo>
                  <a:lnTo>
                    <a:pt x="105156" y="166624"/>
                  </a:lnTo>
                  <a:lnTo>
                    <a:pt x="105156" y="105156"/>
                  </a:lnTo>
                  <a:lnTo>
                    <a:pt x="166624" y="105156"/>
                  </a:lnTo>
                  <a:lnTo>
                    <a:pt x="172212" y="99568"/>
                  </a:lnTo>
                  <a:lnTo>
                    <a:pt x="172212" y="72644"/>
                  </a:lnTo>
                  <a:close/>
                </a:path>
                <a:path w="431800" h="1529079">
                  <a:moveTo>
                    <a:pt x="431292" y="1356360"/>
                  </a:moveTo>
                  <a:lnTo>
                    <a:pt x="425107" y="1310576"/>
                  </a:lnTo>
                  <a:lnTo>
                    <a:pt x="407670" y="1269441"/>
                  </a:lnTo>
                  <a:lnTo>
                    <a:pt x="387985" y="1244092"/>
                  </a:lnTo>
                  <a:lnTo>
                    <a:pt x="387985" y="1356360"/>
                  </a:lnTo>
                  <a:lnTo>
                    <a:pt x="377786" y="1406664"/>
                  </a:lnTo>
                  <a:lnTo>
                    <a:pt x="350012" y="1447711"/>
                  </a:lnTo>
                  <a:lnTo>
                    <a:pt x="308787" y="1475384"/>
                  </a:lnTo>
                  <a:lnTo>
                    <a:pt x="258318" y="1485531"/>
                  </a:lnTo>
                  <a:lnTo>
                    <a:pt x="207835" y="1475384"/>
                  </a:lnTo>
                  <a:lnTo>
                    <a:pt x="166624" y="1447711"/>
                  </a:lnTo>
                  <a:lnTo>
                    <a:pt x="138836" y="1406664"/>
                  </a:lnTo>
                  <a:lnTo>
                    <a:pt x="128651" y="1356360"/>
                  </a:lnTo>
                  <a:lnTo>
                    <a:pt x="138836" y="1306068"/>
                  </a:lnTo>
                  <a:lnTo>
                    <a:pt x="166624" y="1265021"/>
                  </a:lnTo>
                  <a:lnTo>
                    <a:pt x="207835" y="1237348"/>
                  </a:lnTo>
                  <a:lnTo>
                    <a:pt x="258318" y="1227201"/>
                  </a:lnTo>
                  <a:lnTo>
                    <a:pt x="308787" y="1237348"/>
                  </a:lnTo>
                  <a:lnTo>
                    <a:pt x="350012" y="1265021"/>
                  </a:lnTo>
                  <a:lnTo>
                    <a:pt x="377786" y="1306068"/>
                  </a:lnTo>
                  <a:lnTo>
                    <a:pt x="387985" y="1356360"/>
                  </a:lnTo>
                  <a:lnTo>
                    <a:pt x="387985" y="1244092"/>
                  </a:lnTo>
                  <a:lnTo>
                    <a:pt x="345605" y="1207668"/>
                  </a:lnTo>
                  <a:lnTo>
                    <a:pt x="304292" y="1190307"/>
                  </a:lnTo>
                  <a:lnTo>
                    <a:pt x="258318" y="1184148"/>
                  </a:lnTo>
                  <a:lnTo>
                    <a:pt x="212344" y="1190307"/>
                  </a:lnTo>
                  <a:lnTo>
                    <a:pt x="171018" y="1207668"/>
                  </a:lnTo>
                  <a:lnTo>
                    <a:pt x="136017" y="1234592"/>
                  </a:lnTo>
                  <a:lnTo>
                    <a:pt x="108966" y="1269441"/>
                  </a:lnTo>
                  <a:lnTo>
                    <a:pt x="91516" y="1310576"/>
                  </a:lnTo>
                  <a:lnTo>
                    <a:pt x="85344" y="1356360"/>
                  </a:lnTo>
                  <a:lnTo>
                    <a:pt x="91516" y="1402156"/>
                  </a:lnTo>
                  <a:lnTo>
                    <a:pt x="108966" y="1443291"/>
                  </a:lnTo>
                  <a:lnTo>
                    <a:pt x="136017" y="1478140"/>
                  </a:lnTo>
                  <a:lnTo>
                    <a:pt x="171018" y="1505064"/>
                  </a:lnTo>
                  <a:lnTo>
                    <a:pt x="212344" y="1522425"/>
                  </a:lnTo>
                  <a:lnTo>
                    <a:pt x="258318" y="1528572"/>
                  </a:lnTo>
                  <a:lnTo>
                    <a:pt x="304279" y="1522425"/>
                  </a:lnTo>
                  <a:lnTo>
                    <a:pt x="345605" y="1505064"/>
                  </a:lnTo>
                  <a:lnTo>
                    <a:pt x="380606" y="1478140"/>
                  </a:lnTo>
                  <a:lnTo>
                    <a:pt x="407657" y="1443291"/>
                  </a:lnTo>
                  <a:lnTo>
                    <a:pt x="425107" y="1402156"/>
                  </a:lnTo>
                  <a:lnTo>
                    <a:pt x="431292" y="135636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892283" y="6196584"/>
              <a:ext cx="2113787" cy="470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64479" y="1685544"/>
              <a:ext cx="5923787" cy="47076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253606" y="2380869"/>
              <a:ext cx="1709800" cy="9875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78586" y="950214"/>
            <a:ext cx="94602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continuación se realiza una demostración de los escenarios de composición principales del  laboratorio utilizando la máquina virtual aprovisionada con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Vagrant.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994" y="117729"/>
            <a:ext cx="97281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2FA2DC"/>
                </a:solidFill>
                <a:latin typeface="Arial"/>
                <a:cs typeface="Arial"/>
              </a:rPr>
              <a:t>Demo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3191" y="1703832"/>
            <a:ext cx="4363720" cy="4592955"/>
            <a:chOff x="393191" y="1703832"/>
            <a:chExt cx="4363720" cy="4592955"/>
          </a:xfrm>
        </p:grpSpPr>
        <p:sp>
          <p:nvSpPr>
            <p:cNvPr id="15" name="object 15"/>
            <p:cNvSpPr/>
            <p:nvPr/>
          </p:nvSpPr>
          <p:spPr>
            <a:xfrm>
              <a:off x="393191" y="1703832"/>
              <a:ext cx="4260590" cy="459241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36846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3409" y="2039874"/>
            <a:ext cx="521335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Laboratorio</a:t>
            </a:r>
            <a:r>
              <a:rPr dirty="0" sz="4400" spc="-55"/>
              <a:t> </a:t>
            </a:r>
            <a:r>
              <a:rPr dirty="0" sz="4400" spc="-5"/>
              <a:t>Guiado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2380869"/>
            <a:ext cx="12192000" cy="2385695"/>
            <a:chOff x="0" y="2380869"/>
            <a:chExt cx="12192000" cy="2385695"/>
          </a:xfrm>
        </p:grpSpPr>
        <p:sp>
          <p:nvSpPr>
            <p:cNvPr id="8" name="object 8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98235" y="3261360"/>
              <a:ext cx="795527" cy="890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188530"/>
            <a:ext cx="10554335" cy="129921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800" b="1">
                <a:latin typeface="Arial"/>
                <a:cs typeface="Arial"/>
              </a:rPr>
              <a:t>Clonar Repositorio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Git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  <a:spcBef>
                <a:spcPts val="320"/>
              </a:spcBef>
            </a:pPr>
            <a:r>
              <a:rPr dirty="0" sz="2600">
                <a:latin typeface="Arial"/>
                <a:cs typeface="Arial"/>
              </a:rPr>
              <a:t>Clonamos el repositorio de git del laboratorio con el siguiente</a:t>
            </a:r>
            <a:r>
              <a:rPr dirty="0" sz="2600" spc="-4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comando</a:t>
            </a:r>
            <a:endParaRPr sz="26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  <a:spcBef>
                <a:spcPts val="1085"/>
              </a:spcBef>
            </a:pPr>
            <a:r>
              <a:rPr dirty="0" sz="2600">
                <a:latin typeface="Arial"/>
                <a:cs typeface="Arial"/>
              </a:rPr>
              <a:t>en el equipo local para poder visualizar el código</a:t>
            </a:r>
            <a:r>
              <a:rPr dirty="0" sz="2600" spc="-6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fuente: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89636" y="2131822"/>
            <a:ext cx="935990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FD9200"/>
                </a:solidFill>
                <a:latin typeface="Arial"/>
                <a:cs typeface="Arial"/>
              </a:rPr>
              <a:t>git clone</a:t>
            </a:r>
            <a:r>
              <a:rPr dirty="0" sz="2600" spc="-3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u="heavy" sz="2600" b="1">
                <a:solidFill>
                  <a:srgbClr val="0000FF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5"/>
              </a:rPr>
              <a:t>https://github.com/repo-itehl/microservices-lab.git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9636" y="3062452"/>
            <a:ext cx="418211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100"/>
              </a:spcBef>
            </a:pPr>
            <a:r>
              <a:rPr dirty="0" sz="2600" b="1">
                <a:solidFill>
                  <a:srgbClr val="FD9200"/>
                </a:solidFill>
                <a:latin typeface="Arial"/>
                <a:cs typeface="Arial"/>
              </a:rPr>
              <a:t>Usuario: itehllabs  Password:</a:t>
            </a:r>
            <a:r>
              <a:rPr dirty="0" sz="2600" spc="-5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D9200"/>
                </a:solidFill>
                <a:latin typeface="Arial"/>
                <a:cs typeface="Arial"/>
              </a:rPr>
              <a:t>L4bs1th3l2020*.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9636" y="5195657"/>
            <a:ext cx="10228580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700"/>
              </a:lnSpc>
              <a:spcBef>
                <a:spcPts val="100"/>
              </a:spcBef>
            </a:pPr>
            <a:r>
              <a:rPr dirty="0" sz="2600">
                <a:latin typeface="Arial"/>
                <a:cs typeface="Arial"/>
              </a:rPr>
              <a:t>Abrir la carpeta donde se clonó el repositorio del laboratorio en Visual  Studio Code.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7305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Arquitectura </a:t>
            </a:r>
            <a:r>
              <a:rPr dirty="0" spc="-5"/>
              <a:t>Escenario</a:t>
            </a:r>
            <a:r>
              <a:rPr dirty="0" spc="55"/>
              <a:t> </a:t>
            </a:r>
            <a:r>
              <a:rPr dirty="0" spc="-5"/>
              <a:t>1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840981" y="890396"/>
            <a:ext cx="3726179" cy="2526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83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Patrones de Diseño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5" b="1">
                <a:latin typeface="Arial"/>
                <a:cs typeface="Arial"/>
              </a:rPr>
              <a:t>Rich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Container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5" b="1">
                <a:latin typeface="Arial"/>
                <a:cs typeface="Arial"/>
              </a:rPr>
              <a:t>Container</a:t>
            </a:r>
            <a:r>
              <a:rPr dirty="0" sz="1600" spc="2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Chain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5" b="1">
                <a:latin typeface="Arial"/>
                <a:cs typeface="Arial"/>
              </a:rPr>
              <a:t>Self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Registration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10" b="1">
                <a:latin typeface="Arial"/>
                <a:cs typeface="Arial"/>
              </a:rPr>
              <a:t>Microservice </a:t>
            </a:r>
            <a:r>
              <a:rPr dirty="0" sz="1600" spc="-5" b="1">
                <a:latin typeface="Arial"/>
                <a:cs typeface="Arial"/>
              </a:rPr>
              <a:t>Instance</a:t>
            </a:r>
            <a:r>
              <a:rPr dirty="0" sz="1600" spc="7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Registration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5" b="1">
                <a:latin typeface="Arial"/>
                <a:cs typeface="Arial"/>
              </a:rPr>
              <a:t>Health Check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API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5" b="1">
                <a:latin typeface="Arial"/>
                <a:cs typeface="Arial"/>
              </a:rPr>
              <a:t>Redundant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Implementation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10" b="1">
                <a:latin typeface="Arial"/>
                <a:cs typeface="Arial"/>
              </a:rPr>
              <a:t>Service </a:t>
            </a:r>
            <a:r>
              <a:rPr dirty="0" sz="1600" spc="-5" b="1">
                <a:latin typeface="Arial"/>
                <a:cs typeface="Arial"/>
              </a:rPr>
              <a:t>Load</a:t>
            </a:r>
            <a:r>
              <a:rPr dirty="0" sz="1600" spc="4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Balancing(básico)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10" b="1">
                <a:latin typeface="Arial"/>
                <a:cs typeface="Arial"/>
              </a:rPr>
              <a:t>Microservice</a:t>
            </a:r>
            <a:r>
              <a:rPr dirty="0" sz="1600" spc="5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Ambassador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4444" y="726948"/>
            <a:ext cx="5663565" cy="5704840"/>
            <a:chOff x="504444" y="726948"/>
            <a:chExt cx="5663565" cy="5704840"/>
          </a:xfrm>
        </p:grpSpPr>
        <p:sp>
          <p:nvSpPr>
            <p:cNvPr id="12" name="object 12"/>
            <p:cNvSpPr/>
            <p:nvPr/>
          </p:nvSpPr>
          <p:spPr>
            <a:xfrm>
              <a:off x="504444" y="726948"/>
              <a:ext cx="5291207" cy="57044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6847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14061" y="3377056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165227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Rich</a:t>
            </a:r>
            <a:r>
              <a:rPr dirty="0" spc="-65"/>
              <a:t> </a:t>
            </a:r>
            <a:r>
              <a:rPr dirty="0"/>
              <a:t>Container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555" y="1557271"/>
            <a:ext cx="2468880" cy="25728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95226" y="4526199"/>
            <a:ext cx="1137250" cy="876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92041" y="90931"/>
            <a:ext cx="70199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1155" algn="l"/>
              </a:tabLst>
            </a:pPr>
            <a:r>
              <a:rPr dirty="0" sz="1600" spc="-5">
                <a:latin typeface="Arial"/>
                <a:cs typeface="Arial"/>
              </a:rPr>
              <a:t>1.	Ver estructura Dockerfile servicio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Compose/ms/</a:t>
            </a:r>
            <a:r>
              <a:rPr dirty="0" sz="1600" spc="-5" b="1">
                <a:latin typeface="Arial"/>
                <a:cs typeface="Arial"/>
              </a:rPr>
              <a:t>EnviarCorreoPlantillaMS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2041" y="578866"/>
            <a:ext cx="606933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1155" algn="l"/>
              </a:tabLst>
            </a:pPr>
            <a:r>
              <a:rPr dirty="0" sz="1600" spc="-5">
                <a:latin typeface="Arial"/>
                <a:cs typeface="Arial"/>
              </a:rPr>
              <a:t>2.	Compilar </a:t>
            </a:r>
            <a:r>
              <a:rPr dirty="0" sz="1600" spc="-10">
                <a:latin typeface="Arial"/>
                <a:cs typeface="Arial"/>
              </a:rPr>
              <a:t>proyecto </a:t>
            </a:r>
            <a:r>
              <a:rPr dirty="0" sz="1600" spc="-5">
                <a:latin typeface="Arial"/>
                <a:cs typeface="Arial"/>
              </a:rPr>
              <a:t>e imagen servicio</a:t>
            </a:r>
            <a:r>
              <a:rPr dirty="0" sz="1600" spc="85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EnviarCorreoPlantillaMS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compileServicesUnix.sh o</a:t>
            </a:r>
            <a:r>
              <a:rPr dirty="0" sz="1600" spc="-2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compileServicesWin.bat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92041" y="1554225"/>
            <a:ext cx="5797550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docker build -t itehl/ms-enviarcorreoplantilla</a:t>
            </a:r>
            <a:r>
              <a:rPr dirty="0" sz="1600" spc="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 marR="4004310">
              <a:lnSpc>
                <a:spcPct val="200000"/>
              </a:lnSpc>
              <a:buAutoNum type="arabicPeriod" startAt="3"/>
              <a:tabLst>
                <a:tab pos="351155" algn="l"/>
                <a:tab pos="351790" algn="l"/>
              </a:tabLst>
            </a:pPr>
            <a:r>
              <a:rPr dirty="0" sz="1600" spc="-5">
                <a:latin typeface="Arial"/>
                <a:cs typeface="Arial"/>
              </a:rPr>
              <a:t>Listar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imágenes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 docker</a:t>
            </a:r>
            <a:r>
              <a:rPr dirty="0" sz="1600" spc="-1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eriod" startAt="3"/>
            </a:pPr>
            <a:endParaRPr sz="165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 startAt="3"/>
              <a:tabLst>
                <a:tab pos="351155" algn="l"/>
                <a:tab pos="351790" algn="l"/>
              </a:tabLst>
            </a:pPr>
            <a:r>
              <a:rPr dirty="0" sz="1600" spc="-5">
                <a:latin typeface="Arial"/>
                <a:cs typeface="Arial"/>
              </a:rPr>
              <a:t>Instanciar contenedor servicio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EnviarCorreoPlantillaMS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eriod" startAt="3"/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docker run -p 1006:1006</a:t>
            </a:r>
            <a:r>
              <a:rPr dirty="0" sz="1600" spc="6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itehl/ms-enviarcorreoplantilla</a:t>
            </a:r>
            <a:endParaRPr sz="1600">
              <a:latin typeface="Arial"/>
              <a:cs typeface="Arial"/>
            </a:endParaRPr>
          </a:p>
          <a:p>
            <a:pPr marL="12700" marR="2965450">
              <a:lnSpc>
                <a:spcPct val="200000"/>
              </a:lnSpc>
              <a:buAutoNum type="arabicPeriod" startAt="5"/>
              <a:tabLst>
                <a:tab pos="351155" algn="l"/>
                <a:tab pos="351790" algn="l"/>
              </a:tabLst>
            </a:pPr>
            <a:r>
              <a:rPr dirty="0" sz="1600" spc="-5">
                <a:latin typeface="Arial"/>
                <a:cs typeface="Arial"/>
              </a:rPr>
              <a:t>Listar contenedores activos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 docker</a:t>
            </a:r>
            <a:r>
              <a:rPr dirty="0" sz="1600" spc="-1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ps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eriod" startAt="5"/>
            </a:pPr>
            <a:endParaRPr sz="165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 startAt="5"/>
              <a:tabLst>
                <a:tab pos="351155" algn="l"/>
                <a:tab pos="351790" algn="l"/>
              </a:tabLst>
            </a:pPr>
            <a:r>
              <a:rPr dirty="0" sz="1600" spc="-5">
                <a:latin typeface="Arial"/>
                <a:cs typeface="Arial"/>
              </a:rPr>
              <a:t>Ver logs servicio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EnviarCorreoPlantillaMS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eriod" startAt="5"/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docker logs</a:t>
            </a:r>
            <a:r>
              <a:rPr dirty="0" sz="1600" spc="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B51600"/>
                </a:solidFill>
                <a:latin typeface="Arial"/>
                <a:cs typeface="Arial"/>
              </a:rPr>
              <a:t>CONTAINER-ID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 startAt="7"/>
              <a:tabLst>
                <a:tab pos="351155" algn="l"/>
                <a:tab pos="351790" algn="l"/>
              </a:tabLst>
            </a:pPr>
            <a:r>
              <a:rPr dirty="0" sz="1600" spc="-5">
                <a:latin typeface="Arial"/>
                <a:cs typeface="Arial"/>
              </a:rPr>
              <a:t>Inspeccionar Contenedor servicio</a:t>
            </a:r>
            <a:r>
              <a:rPr dirty="0" sz="1600" spc="35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EnviarCorreoPlantillaMS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docker inspect</a:t>
            </a:r>
            <a:r>
              <a:rPr dirty="0" sz="160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B51600"/>
                </a:solidFill>
                <a:latin typeface="Arial"/>
                <a:cs typeface="Arial"/>
              </a:rPr>
              <a:t>CONTAINER-ID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8759" y="6277152"/>
            <a:ext cx="2308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D9200"/>
                </a:solidFill>
                <a:latin typeface="Arial"/>
                <a:cs typeface="Arial"/>
              </a:rPr>
              <a:t>Comando</a:t>
            </a:r>
            <a:r>
              <a:rPr dirty="0" sz="1800" spc="-4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B51600"/>
                </a:solidFill>
                <a:latin typeface="Arial"/>
                <a:cs typeface="Arial"/>
              </a:rPr>
              <a:t>Reemplazar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18402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Self</a:t>
            </a:r>
            <a:r>
              <a:rPr dirty="0" spc="-35"/>
              <a:t> </a:t>
            </a:r>
            <a:r>
              <a:rPr dirty="0" spc="-5"/>
              <a:t>Registration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0530" y="491108"/>
            <a:ext cx="10990580" cy="6158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842635" marR="2202180" indent="-3175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842635" algn="l"/>
                <a:tab pos="584327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lógica de registro del</a:t>
            </a:r>
            <a:r>
              <a:rPr dirty="0" sz="1400" spc="-1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servicio  Compose/us/</a:t>
            </a:r>
            <a:r>
              <a:rPr dirty="0" sz="1400" spc="-5" b="1">
                <a:latin typeface="Arial"/>
                <a:cs typeface="Arial"/>
              </a:rPr>
              <a:t>PlantillaCorreoUS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5842635" indent="-3181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842635" algn="l"/>
                <a:tab pos="5843270" algn="l"/>
              </a:tabLst>
            </a:pPr>
            <a:r>
              <a:rPr dirty="0" sz="1400" spc="-5">
                <a:latin typeface="Arial"/>
                <a:cs typeface="Arial"/>
              </a:rPr>
              <a:t>Introducción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docker-compose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5842635" marR="858519" indent="-317500">
              <a:lnSpc>
                <a:spcPct val="100000"/>
              </a:lnSpc>
              <a:buAutoNum type="arabicPeriod"/>
              <a:tabLst>
                <a:tab pos="5842635" algn="l"/>
                <a:tab pos="5843270" algn="l"/>
              </a:tabLst>
            </a:pPr>
            <a:r>
              <a:rPr dirty="0" sz="1400" spc="-5">
                <a:latin typeface="Arial"/>
                <a:cs typeface="Arial"/>
              </a:rPr>
              <a:t>Revisar archivos docker-compose-infra.yaml </a:t>
            </a:r>
            <a:r>
              <a:rPr dirty="0" sz="1400">
                <a:latin typeface="Arial"/>
                <a:cs typeface="Arial"/>
              </a:rPr>
              <a:t>y docker-  </a:t>
            </a:r>
            <a:r>
              <a:rPr dirty="0" sz="1400" spc="-5">
                <a:latin typeface="Arial"/>
                <a:cs typeface="Arial"/>
              </a:rPr>
              <a:t>compose.yaml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5842635" indent="-318135">
              <a:lnSpc>
                <a:spcPct val="100000"/>
              </a:lnSpc>
              <a:buAutoNum type="arabicPeriod"/>
              <a:tabLst>
                <a:tab pos="5842635" algn="l"/>
                <a:tab pos="5843270" algn="l"/>
              </a:tabLst>
            </a:pPr>
            <a:r>
              <a:rPr dirty="0" sz="1400">
                <a:latin typeface="Arial"/>
                <a:cs typeface="Arial"/>
              </a:rPr>
              <a:t>Iniciar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docker-compose-infra.yaml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552513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docker-compose-infra.yaml</a:t>
            </a:r>
            <a:r>
              <a:rPr dirty="0" sz="1400" spc="-8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up</a:t>
            </a:r>
            <a:endParaRPr sz="1400">
              <a:latin typeface="Arial"/>
              <a:cs typeface="Arial"/>
            </a:endParaRPr>
          </a:p>
          <a:p>
            <a:pPr marL="5525135" marR="5080">
              <a:lnSpc>
                <a:spcPct val="200000"/>
              </a:lnSpc>
              <a:buAutoNum type="arabicPeriod" startAt="5"/>
              <a:tabLst>
                <a:tab pos="5842635" algn="l"/>
                <a:tab pos="5843270" algn="l"/>
              </a:tabLst>
            </a:pPr>
            <a:r>
              <a:rPr dirty="0" sz="1400" spc="-5">
                <a:latin typeface="Arial"/>
                <a:cs typeface="Arial"/>
              </a:rPr>
              <a:t>Compilar servicio </a:t>
            </a:r>
            <a:r>
              <a:rPr dirty="0" sz="1400" spc="-5" b="1">
                <a:latin typeface="Arial"/>
                <a:cs typeface="Arial"/>
              </a:rPr>
              <a:t>PlantillaCorreoUS </a:t>
            </a:r>
            <a:r>
              <a:rPr dirty="0" sz="1400">
                <a:latin typeface="Arial"/>
                <a:cs typeface="Arial"/>
              </a:rPr>
              <a:t>con </a:t>
            </a:r>
            <a:r>
              <a:rPr dirty="0" sz="1400" spc="-5">
                <a:latin typeface="Arial"/>
                <a:cs typeface="Arial"/>
              </a:rPr>
              <a:t>docker-compose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 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docker-compose.yaml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build</a:t>
            </a:r>
            <a:r>
              <a:rPr dirty="0" sz="1400" spc="-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itehl.us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-plantillacorreo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5"/>
            </a:pPr>
            <a:endParaRPr sz="1450">
              <a:latin typeface="Arial"/>
              <a:cs typeface="Arial"/>
            </a:endParaRPr>
          </a:p>
          <a:p>
            <a:pPr marL="5842635" marR="254635" indent="-31750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5842635" algn="l"/>
                <a:tab pos="5843270" algn="l"/>
              </a:tabLst>
            </a:pPr>
            <a:r>
              <a:rPr dirty="0" sz="1400">
                <a:latin typeface="Arial"/>
                <a:cs typeface="Arial"/>
              </a:rPr>
              <a:t>Iniciar </a:t>
            </a:r>
            <a:r>
              <a:rPr dirty="0" sz="1400" spc="-5">
                <a:latin typeface="Arial"/>
                <a:cs typeface="Arial"/>
              </a:rPr>
              <a:t>contenedor </a:t>
            </a:r>
            <a:r>
              <a:rPr dirty="0" sz="1400">
                <a:latin typeface="Arial"/>
                <a:cs typeface="Arial"/>
              </a:rPr>
              <a:t>del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 spc="-5" b="1">
                <a:latin typeface="Arial"/>
                <a:cs typeface="Arial"/>
              </a:rPr>
              <a:t>PlantillaCorreoUS </a:t>
            </a:r>
            <a:r>
              <a:rPr dirty="0" sz="1400">
                <a:latin typeface="Arial"/>
                <a:cs typeface="Arial"/>
              </a:rPr>
              <a:t>con docker-  compose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5"/>
            </a:pPr>
            <a:endParaRPr sz="1450">
              <a:latin typeface="Arial"/>
              <a:cs typeface="Arial"/>
            </a:endParaRPr>
          </a:p>
          <a:p>
            <a:pPr marL="5525135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docker-compose.yaml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up</a:t>
            </a:r>
            <a:r>
              <a:rPr dirty="0" sz="1400" spc="-4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itehl.us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-plantillacorreo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5842635" indent="-318135">
              <a:lnSpc>
                <a:spcPct val="100000"/>
              </a:lnSpc>
              <a:spcBef>
                <a:spcPts val="5"/>
              </a:spcBef>
              <a:buAutoNum type="arabicPeriod" startAt="7"/>
              <a:tabLst>
                <a:tab pos="5842635" algn="l"/>
                <a:tab pos="5843270" algn="l"/>
              </a:tabLst>
            </a:pPr>
            <a:r>
              <a:rPr dirty="0" sz="1400" spc="-5">
                <a:latin typeface="Arial"/>
                <a:cs typeface="Arial"/>
              </a:rPr>
              <a:t>Ingresar </a:t>
            </a:r>
            <a:r>
              <a:rPr dirty="0" sz="1400">
                <a:latin typeface="Arial"/>
                <a:cs typeface="Arial"/>
              </a:rPr>
              <a:t>a la consola de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Consul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7"/>
            </a:pPr>
            <a:endParaRPr sz="1450">
              <a:latin typeface="Arial"/>
              <a:cs typeface="Arial"/>
            </a:endParaRPr>
          </a:p>
          <a:p>
            <a:pPr marL="5525135">
              <a:lnSpc>
                <a:spcPct val="100000"/>
              </a:lnSpc>
              <a:spcBef>
                <a:spcPts val="5"/>
              </a:spcBef>
            </a:pP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http://localhost:8500/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5842635" indent="-318135">
              <a:lnSpc>
                <a:spcPct val="100000"/>
              </a:lnSpc>
              <a:buAutoNum type="arabicPeriod" startAt="8"/>
              <a:tabLst>
                <a:tab pos="5842635" algn="l"/>
                <a:tab pos="584327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registro de la instancia del </a:t>
            </a:r>
            <a:r>
              <a:rPr dirty="0" sz="1400" spc="-5">
                <a:latin typeface="Arial"/>
                <a:cs typeface="Arial"/>
              </a:rPr>
              <a:t>servicio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PlantillaCorreoUS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1800" spc="-5" b="1">
                <a:latin typeface="Arial"/>
                <a:cs typeface="Arial"/>
              </a:rPr>
              <a:t>Nota: Ver como se </a:t>
            </a:r>
            <a:r>
              <a:rPr dirty="0" sz="1800" b="1">
                <a:latin typeface="Arial"/>
                <a:cs typeface="Arial"/>
              </a:rPr>
              <a:t>usa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depends_on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Esto permite aplicar el patrón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Container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Chain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0626" y="1497345"/>
            <a:ext cx="5917565" cy="3394710"/>
            <a:chOff x="250626" y="1497345"/>
            <a:chExt cx="5917565" cy="3394710"/>
          </a:xfrm>
        </p:grpSpPr>
        <p:sp>
          <p:nvSpPr>
            <p:cNvPr id="12" name="object 12"/>
            <p:cNvSpPr/>
            <p:nvPr/>
          </p:nvSpPr>
          <p:spPr>
            <a:xfrm>
              <a:off x="250626" y="1497345"/>
              <a:ext cx="5151953" cy="3394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6846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14061" y="3377056"/>
              <a:ext cx="1353947" cy="8252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0440" y="0"/>
            <a:ext cx="8671560" cy="6858000"/>
          </a:xfrm>
          <a:custGeom>
            <a:avLst/>
            <a:gdLst/>
            <a:ahLst/>
            <a:cxnLst/>
            <a:rect l="l" t="t" r="r" b="b"/>
            <a:pathLst>
              <a:path w="8671560" h="6858000">
                <a:moveTo>
                  <a:pt x="0" y="6858000"/>
                </a:moveTo>
                <a:lnTo>
                  <a:pt x="8671560" y="6858000"/>
                </a:lnTo>
                <a:lnTo>
                  <a:pt x="867156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7619" y="112776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3520440" cy="6858000"/>
            <a:chOff x="0" y="0"/>
            <a:chExt cx="3520440" cy="6858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3520440" cy="6858000"/>
            </a:xfrm>
            <a:custGeom>
              <a:avLst/>
              <a:gdLst/>
              <a:ahLst/>
              <a:cxnLst/>
              <a:rect l="l" t="t" r="r" b="b"/>
              <a:pathLst>
                <a:path w="3520440" h="6858000">
                  <a:moveTo>
                    <a:pt x="352044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520440" y="6858000"/>
                  </a:lnTo>
                  <a:lnTo>
                    <a:pt x="352044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5112" y="2656332"/>
              <a:ext cx="2007870" cy="20078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51331" y="2653283"/>
              <a:ext cx="1659889" cy="1659889"/>
            </a:xfrm>
            <a:custGeom>
              <a:avLst/>
              <a:gdLst/>
              <a:ahLst/>
              <a:cxnLst/>
              <a:rect l="l" t="t" r="r" b="b"/>
              <a:pathLst>
                <a:path w="1659889" h="1659889">
                  <a:moveTo>
                    <a:pt x="829818" y="0"/>
                  </a:moveTo>
                  <a:lnTo>
                    <a:pt x="781060" y="1408"/>
                  </a:lnTo>
                  <a:lnTo>
                    <a:pt x="733044" y="5582"/>
                  </a:lnTo>
                  <a:lnTo>
                    <a:pt x="685848" y="12443"/>
                  </a:lnTo>
                  <a:lnTo>
                    <a:pt x="639549" y="21913"/>
                  </a:lnTo>
                  <a:lnTo>
                    <a:pt x="594226" y="33915"/>
                  </a:lnTo>
                  <a:lnTo>
                    <a:pt x="549956" y="48372"/>
                  </a:lnTo>
                  <a:lnTo>
                    <a:pt x="506816" y="65204"/>
                  </a:lnTo>
                  <a:lnTo>
                    <a:pt x="464886" y="84335"/>
                  </a:lnTo>
                  <a:lnTo>
                    <a:pt x="424243" y="105686"/>
                  </a:lnTo>
                  <a:lnTo>
                    <a:pt x="384963" y="129181"/>
                  </a:lnTo>
                  <a:lnTo>
                    <a:pt x="347127" y="154740"/>
                  </a:lnTo>
                  <a:lnTo>
                    <a:pt x="310810" y="182286"/>
                  </a:lnTo>
                  <a:lnTo>
                    <a:pt x="276092" y="211742"/>
                  </a:lnTo>
                  <a:lnTo>
                    <a:pt x="243049" y="243030"/>
                  </a:lnTo>
                  <a:lnTo>
                    <a:pt x="211760" y="276071"/>
                  </a:lnTo>
                  <a:lnTo>
                    <a:pt x="182302" y="310789"/>
                  </a:lnTo>
                  <a:lnTo>
                    <a:pt x="154754" y="347105"/>
                  </a:lnTo>
                  <a:lnTo>
                    <a:pt x="129193" y="384941"/>
                  </a:lnTo>
                  <a:lnTo>
                    <a:pt x="105697" y="424220"/>
                  </a:lnTo>
                  <a:lnTo>
                    <a:pt x="84344" y="464864"/>
                  </a:lnTo>
                  <a:lnTo>
                    <a:pt x="65211" y="506795"/>
                  </a:lnTo>
                  <a:lnTo>
                    <a:pt x="48377" y="549935"/>
                  </a:lnTo>
                  <a:lnTo>
                    <a:pt x="33919" y="594207"/>
                  </a:lnTo>
                  <a:lnTo>
                    <a:pt x="21916" y="639533"/>
                  </a:lnTo>
                  <a:lnTo>
                    <a:pt x="12444" y="685835"/>
                  </a:lnTo>
                  <a:lnTo>
                    <a:pt x="5582" y="733034"/>
                  </a:lnTo>
                  <a:lnTo>
                    <a:pt x="1408" y="781055"/>
                  </a:lnTo>
                  <a:lnTo>
                    <a:pt x="0" y="829817"/>
                  </a:lnTo>
                  <a:lnTo>
                    <a:pt x="1408" y="878580"/>
                  </a:lnTo>
                  <a:lnTo>
                    <a:pt x="5582" y="926601"/>
                  </a:lnTo>
                  <a:lnTo>
                    <a:pt x="12444" y="973800"/>
                  </a:lnTo>
                  <a:lnTo>
                    <a:pt x="21916" y="1020102"/>
                  </a:lnTo>
                  <a:lnTo>
                    <a:pt x="33919" y="1065428"/>
                  </a:lnTo>
                  <a:lnTo>
                    <a:pt x="48377" y="1109700"/>
                  </a:lnTo>
                  <a:lnTo>
                    <a:pt x="65211" y="1152840"/>
                  </a:lnTo>
                  <a:lnTo>
                    <a:pt x="84344" y="1194771"/>
                  </a:lnTo>
                  <a:lnTo>
                    <a:pt x="105697" y="1235415"/>
                  </a:lnTo>
                  <a:lnTo>
                    <a:pt x="129193" y="1274694"/>
                  </a:lnTo>
                  <a:lnTo>
                    <a:pt x="154754" y="1312530"/>
                  </a:lnTo>
                  <a:lnTo>
                    <a:pt x="182302" y="1348846"/>
                  </a:lnTo>
                  <a:lnTo>
                    <a:pt x="211760" y="1383564"/>
                  </a:lnTo>
                  <a:lnTo>
                    <a:pt x="243049" y="1416605"/>
                  </a:lnTo>
                  <a:lnTo>
                    <a:pt x="276092" y="1447893"/>
                  </a:lnTo>
                  <a:lnTo>
                    <a:pt x="310810" y="1477349"/>
                  </a:lnTo>
                  <a:lnTo>
                    <a:pt x="347127" y="1504895"/>
                  </a:lnTo>
                  <a:lnTo>
                    <a:pt x="384963" y="1530454"/>
                  </a:lnTo>
                  <a:lnTo>
                    <a:pt x="424243" y="1553949"/>
                  </a:lnTo>
                  <a:lnTo>
                    <a:pt x="464886" y="1575300"/>
                  </a:lnTo>
                  <a:lnTo>
                    <a:pt x="506816" y="1594431"/>
                  </a:lnTo>
                  <a:lnTo>
                    <a:pt x="549956" y="1611263"/>
                  </a:lnTo>
                  <a:lnTo>
                    <a:pt x="594226" y="1625720"/>
                  </a:lnTo>
                  <a:lnTo>
                    <a:pt x="639549" y="1637722"/>
                  </a:lnTo>
                  <a:lnTo>
                    <a:pt x="685848" y="1647192"/>
                  </a:lnTo>
                  <a:lnTo>
                    <a:pt x="733044" y="1654053"/>
                  </a:lnTo>
                  <a:lnTo>
                    <a:pt x="781060" y="1658227"/>
                  </a:lnTo>
                  <a:lnTo>
                    <a:pt x="829818" y="1659635"/>
                  </a:lnTo>
                  <a:lnTo>
                    <a:pt x="878580" y="1658227"/>
                  </a:lnTo>
                  <a:lnTo>
                    <a:pt x="926601" y="1654053"/>
                  </a:lnTo>
                  <a:lnTo>
                    <a:pt x="973800" y="1647192"/>
                  </a:lnTo>
                  <a:lnTo>
                    <a:pt x="1020102" y="1637722"/>
                  </a:lnTo>
                  <a:lnTo>
                    <a:pt x="1065428" y="1625720"/>
                  </a:lnTo>
                  <a:lnTo>
                    <a:pt x="1109700" y="1611263"/>
                  </a:lnTo>
                  <a:lnTo>
                    <a:pt x="1152840" y="1594431"/>
                  </a:lnTo>
                  <a:lnTo>
                    <a:pt x="1194771" y="1575300"/>
                  </a:lnTo>
                  <a:lnTo>
                    <a:pt x="1235415" y="1553949"/>
                  </a:lnTo>
                  <a:lnTo>
                    <a:pt x="1274694" y="1530454"/>
                  </a:lnTo>
                  <a:lnTo>
                    <a:pt x="1312530" y="1504895"/>
                  </a:lnTo>
                  <a:lnTo>
                    <a:pt x="1348846" y="1477349"/>
                  </a:lnTo>
                  <a:lnTo>
                    <a:pt x="1383564" y="1447893"/>
                  </a:lnTo>
                  <a:lnTo>
                    <a:pt x="1416605" y="1416605"/>
                  </a:lnTo>
                  <a:lnTo>
                    <a:pt x="1447893" y="1383564"/>
                  </a:lnTo>
                  <a:lnTo>
                    <a:pt x="1477349" y="1348846"/>
                  </a:lnTo>
                  <a:lnTo>
                    <a:pt x="1504895" y="1312530"/>
                  </a:lnTo>
                  <a:lnTo>
                    <a:pt x="1530454" y="1274694"/>
                  </a:lnTo>
                  <a:lnTo>
                    <a:pt x="1553949" y="1235415"/>
                  </a:lnTo>
                  <a:lnTo>
                    <a:pt x="1575300" y="1194771"/>
                  </a:lnTo>
                  <a:lnTo>
                    <a:pt x="1594431" y="1152840"/>
                  </a:lnTo>
                  <a:lnTo>
                    <a:pt x="1611263" y="1109700"/>
                  </a:lnTo>
                  <a:lnTo>
                    <a:pt x="1625720" y="1065428"/>
                  </a:lnTo>
                  <a:lnTo>
                    <a:pt x="1637722" y="1020102"/>
                  </a:lnTo>
                  <a:lnTo>
                    <a:pt x="1647192" y="973800"/>
                  </a:lnTo>
                  <a:lnTo>
                    <a:pt x="1654053" y="926601"/>
                  </a:lnTo>
                  <a:lnTo>
                    <a:pt x="1658227" y="878580"/>
                  </a:lnTo>
                  <a:lnTo>
                    <a:pt x="1659636" y="829817"/>
                  </a:lnTo>
                  <a:lnTo>
                    <a:pt x="1658227" y="781055"/>
                  </a:lnTo>
                  <a:lnTo>
                    <a:pt x="1654053" y="733034"/>
                  </a:lnTo>
                  <a:lnTo>
                    <a:pt x="1647192" y="685835"/>
                  </a:lnTo>
                  <a:lnTo>
                    <a:pt x="1637722" y="639533"/>
                  </a:lnTo>
                  <a:lnTo>
                    <a:pt x="1625720" y="594207"/>
                  </a:lnTo>
                  <a:lnTo>
                    <a:pt x="1611263" y="549935"/>
                  </a:lnTo>
                  <a:lnTo>
                    <a:pt x="1594431" y="506795"/>
                  </a:lnTo>
                  <a:lnTo>
                    <a:pt x="1575300" y="464864"/>
                  </a:lnTo>
                  <a:lnTo>
                    <a:pt x="1553949" y="424220"/>
                  </a:lnTo>
                  <a:lnTo>
                    <a:pt x="1530454" y="384941"/>
                  </a:lnTo>
                  <a:lnTo>
                    <a:pt x="1504895" y="347105"/>
                  </a:lnTo>
                  <a:lnTo>
                    <a:pt x="1477349" y="310789"/>
                  </a:lnTo>
                  <a:lnTo>
                    <a:pt x="1447893" y="276071"/>
                  </a:lnTo>
                  <a:lnTo>
                    <a:pt x="1416605" y="243030"/>
                  </a:lnTo>
                  <a:lnTo>
                    <a:pt x="1383564" y="211742"/>
                  </a:lnTo>
                  <a:lnTo>
                    <a:pt x="1348846" y="182286"/>
                  </a:lnTo>
                  <a:lnTo>
                    <a:pt x="1312530" y="154740"/>
                  </a:lnTo>
                  <a:lnTo>
                    <a:pt x="1274694" y="129181"/>
                  </a:lnTo>
                  <a:lnTo>
                    <a:pt x="1235415" y="105686"/>
                  </a:lnTo>
                  <a:lnTo>
                    <a:pt x="1194771" y="84335"/>
                  </a:lnTo>
                  <a:lnTo>
                    <a:pt x="1152840" y="65204"/>
                  </a:lnTo>
                  <a:lnTo>
                    <a:pt x="1109700" y="48372"/>
                  </a:lnTo>
                  <a:lnTo>
                    <a:pt x="1065428" y="33915"/>
                  </a:lnTo>
                  <a:lnTo>
                    <a:pt x="1020102" y="21913"/>
                  </a:lnTo>
                  <a:lnTo>
                    <a:pt x="973800" y="12443"/>
                  </a:lnTo>
                  <a:lnTo>
                    <a:pt x="926601" y="5582"/>
                  </a:lnTo>
                  <a:lnTo>
                    <a:pt x="878580" y="1408"/>
                  </a:lnTo>
                  <a:lnTo>
                    <a:pt x="829818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1238" y="300685"/>
            <a:ext cx="220091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</a:rPr>
              <a:t>Tem</a:t>
            </a:r>
            <a:r>
              <a:rPr dirty="0" sz="4400" spc="-15">
                <a:solidFill>
                  <a:srgbClr val="FFFFFF"/>
                </a:solidFill>
              </a:rPr>
              <a:t>a</a:t>
            </a:r>
            <a:r>
              <a:rPr dirty="0" sz="4400">
                <a:solidFill>
                  <a:srgbClr val="FFFFFF"/>
                </a:solidFill>
              </a:rPr>
              <a:t>rio</a:t>
            </a:r>
            <a:endParaRPr sz="4400"/>
          </a:p>
        </p:txBody>
      </p:sp>
      <p:grpSp>
        <p:nvGrpSpPr>
          <p:cNvPr id="10" name="object 10"/>
          <p:cNvGrpSpPr/>
          <p:nvPr/>
        </p:nvGrpSpPr>
        <p:grpSpPr>
          <a:xfrm>
            <a:off x="1400555" y="3244595"/>
            <a:ext cx="381000" cy="477520"/>
            <a:chOff x="1400555" y="3244595"/>
            <a:chExt cx="381000" cy="477520"/>
          </a:xfrm>
        </p:grpSpPr>
        <p:sp>
          <p:nvSpPr>
            <p:cNvPr id="11" name="object 11"/>
            <p:cNvSpPr/>
            <p:nvPr/>
          </p:nvSpPr>
          <p:spPr>
            <a:xfrm>
              <a:off x="1400556" y="3244595"/>
              <a:ext cx="381000" cy="477520"/>
            </a:xfrm>
            <a:custGeom>
              <a:avLst/>
              <a:gdLst/>
              <a:ahLst/>
              <a:cxnLst/>
              <a:rect l="l" t="t" r="r" b="b"/>
              <a:pathLst>
                <a:path w="381000" h="477520">
                  <a:moveTo>
                    <a:pt x="381000" y="68834"/>
                  </a:moveTo>
                  <a:lnTo>
                    <a:pt x="372999" y="60960"/>
                  </a:lnTo>
                  <a:lnTo>
                    <a:pt x="73533" y="60960"/>
                  </a:lnTo>
                  <a:lnTo>
                    <a:pt x="65532" y="68834"/>
                  </a:lnTo>
                  <a:lnTo>
                    <a:pt x="65532" y="88392"/>
                  </a:lnTo>
                  <a:lnTo>
                    <a:pt x="73533" y="96012"/>
                  </a:lnTo>
                  <a:lnTo>
                    <a:pt x="372999" y="96012"/>
                  </a:lnTo>
                  <a:lnTo>
                    <a:pt x="381000" y="88392"/>
                  </a:lnTo>
                  <a:lnTo>
                    <a:pt x="381000" y="68834"/>
                  </a:lnTo>
                  <a:close/>
                </a:path>
                <a:path w="381000" h="477520">
                  <a:moveTo>
                    <a:pt x="381000" y="8001"/>
                  </a:moveTo>
                  <a:lnTo>
                    <a:pt x="372999" y="0"/>
                  </a:lnTo>
                  <a:lnTo>
                    <a:pt x="78359" y="0"/>
                  </a:lnTo>
                  <a:lnTo>
                    <a:pt x="47891" y="6172"/>
                  </a:lnTo>
                  <a:lnTo>
                    <a:pt x="22987" y="22974"/>
                  </a:lnTo>
                  <a:lnTo>
                    <a:pt x="6159" y="47853"/>
                  </a:lnTo>
                  <a:lnTo>
                    <a:pt x="0" y="78232"/>
                  </a:lnTo>
                  <a:lnTo>
                    <a:pt x="0" y="398399"/>
                  </a:lnTo>
                  <a:lnTo>
                    <a:pt x="6159" y="428866"/>
                  </a:lnTo>
                  <a:lnTo>
                    <a:pt x="22987" y="453771"/>
                  </a:lnTo>
                  <a:lnTo>
                    <a:pt x="47891" y="470598"/>
                  </a:lnTo>
                  <a:lnTo>
                    <a:pt x="78359" y="476758"/>
                  </a:lnTo>
                  <a:lnTo>
                    <a:pt x="299339" y="476758"/>
                  </a:lnTo>
                  <a:lnTo>
                    <a:pt x="307213" y="468757"/>
                  </a:lnTo>
                  <a:lnTo>
                    <a:pt x="307213" y="449453"/>
                  </a:lnTo>
                  <a:lnTo>
                    <a:pt x="299339" y="441579"/>
                  </a:lnTo>
                  <a:lnTo>
                    <a:pt x="78359" y="441579"/>
                  </a:lnTo>
                  <a:lnTo>
                    <a:pt x="61696" y="438200"/>
                  </a:lnTo>
                  <a:lnTo>
                    <a:pt x="48094" y="428942"/>
                  </a:lnTo>
                  <a:lnTo>
                    <a:pt x="38925" y="415226"/>
                  </a:lnTo>
                  <a:lnTo>
                    <a:pt x="35560" y="398399"/>
                  </a:lnTo>
                  <a:lnTo>
                    <a:pt x="35560" y="143764"/>
                  </a:lnTo>
                  <a:lnTo>
                    <a:pt x="45186" y="149301"/>
                  </a:lnTo>
                  <a:lnTo>
                    <a:pt x="55664" y="153403"/>
                  </a:lnTo>
                  <a:lnTo>
                    <a:pt x="66789" y="155968"/>
                  </a:lnTo>
                  <a:lnTo>
                    <a:pt x="78359" y="156845"/>
                  </a:lnTo>
                  <a:lnTo>
                    <a:pt x="345821" y="156845"/>
                  </a:lnTo>
                  <a:lnTo>
                    <a:pt x="345821" y="469011"/>
                  </a:lnTo>
                  <a:lnTo>
                    <a:pt x="353822" y="477012"/>
                  </a:lnTo>
                  <a:lnTo>
                    <a:pt x="372999" y="477012"/>
                  </a:lnTo>
                  <a:lnTo>
                    <a:pt x="381000" y="469011"/>
                  </a:lnTo>
                  <a:lnTo>
                    <a:pt x="381000" y="143764"/>
                  </a:lnTo>
                  <a:lnTo>
                    <a:pt x="381000" y="129286"/>
                  </a:lnTo>
                  <a:lnTo>
                    <a:pt x="372999" y="121412"/>
                  </a:lnTo>
                  <a:lnTo>
                    <a:pt x="78359" y="121412"/>
                  </a:lnTo>
                  <a:lnTo>
                    <a:pt x="61696" y="118033"/>
                  </a:lnTo>
                  <a:lnTo>
                    <a:pt x="48094" y="108775"/>
                  </a:lnTo>
                  <a:lnTo>
                    <a:pt x="38925" y="95059"/>
                  </a:lnTo>
                  <a:lnTo>
                    <a:pt x="35560" y="78232"/>
                  </a:lnTo>
                  <a:lnTo>
                    <a:pt x="38925" y="61633"/>
                  </a:lnTo>
                  <a:lnTo>
                    <a:pt x="48094" y="48031"/>
                  </a:lnTo>
                  <a:lnTo>
                    <a:pt x="61696" y="38823"/>
                  </a:lnTo>
                  <a:lnTo>
                    <a:pt x="78359" y="35433"/>
                  </a:lnTo>
                  <a:lnTo>
                    <a:pt x="372999" y="35433"/>
                  </a:lnTo>
                  <a:lnTo>
                    <a:pt x="381000" y="27559"/>
                  </a:lnTo>
                  <a:lnTo>
                    <a:pt x="381000" y="8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98091" y="3461003"/>
              <a:ext cx="184403" cy="1645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801617" y="667638"/>
            <a:ext cx="3103880" cy="5725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dirty="0" sz="2200" spc="-5">
                <a:latin typeface="Arial"/>
                <a:cs typeface="Arial"/>
              </a:rPr>
              <a:t>Prerequisito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dirty="0" sz="2200" spc="-5">
                <a:latin typeface="Arial"/>
                <a:cs typeface="Arial"/>
              </a:rPr>
              <a:t>Objetivos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Noto Sans Symbols"/>
              <a:buChar char="✓"/>
            </a:pPr>
            <a:endParaRPr sz="2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dirty="0" sz="2200" spc="-5">
                <a:latin typeface="Arial"/>
                <a:cs typeface="Arial"/>
              </a:rPr>
              <a:t>Metodología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dirty="0" sz="2200" spc="-5">
                <a:latin typeface="Arial"/>
                <a:cs typeface="Arial"/>
              </a:rPr>
              <a:t>Artefactos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Noto Sans Symbols"/>
              <a:buChar char="✓"/>
            </a:pPr>
            <a:endParaRPr sz="2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dirty="0" sz="2200" spc="-5">
                <a:latin typeface="Arial"/>
                <a:cs typeface="Arial"/>
              </a:rPr>
              <a:t>Escenario de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Negocio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dirty="0" sz="2200" spc="-5">
                <a:latin typeface="Arial"/>
                <a:cs typeface="Arial"/>
              </a:rPr>
              <a:t>Servicios Candidatos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dirty="0" sz="2200" spc="-5">
                <a:latin typeface="Arial"/>
                <a:cs typeface="Arial"/>
              </a:rPr>
              <a:t>Arquitectura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dirty="0" sz="2200" spc="-5">
                <a:latin typeface="Arial"/>
                <a:cs typeface="Arial"/>
              </a:rPr>
              <a:t>Demo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Noto Sans Symbols"/>
              <a:buChar char="✓"/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Noto Sans Symbols"/>
              <a:buChar char="✓"/>
              <a:tabLst>
                <a:tab pos="354965" algn="l"/>
                <a:tab pos="355600" algn="l"/>
              </a:tabLst>
            </a:pPr>
            <a:r>
              <a:rPr dirty="0" sz="2200" spc="-5">
                <a:latin typeface="Arial"/>
                <a:cs typeface="Arial"/>
              </a:rPr>
              <a:t>Laboratorio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Guiado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808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Microservice </a:t>
            </a:r>
            <a:r>
              <a:rPr dirty="0" sz="1800" spc="-5" b="1">
                <a:latin typeface="Arial"/>
                <a:cs typeface="Arial"/>
              </a:rPr>
              <a:t>Instance</a:t>
            </a:r>
            <a:r>
              <a:rPr dirty="0" sz="1800" spc="8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Registration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348701" y="1399032"/>
            <a:ext cx="9531350" cy="4163695"/>
            <a:chOff x="1348701" y="1399032"/>
            <a:chExt cx="9531350" cy="4163695"/>
          </a:xfrm>
        </p:grpSpPr>
        <p:sp>
          <p:nvSpPr>
            <p:cNvPr id="11" name="object 11"/>
            <p:cNvSpPr/>
            <p:nvPr/>
          </p:nvSpPr>
          <p:spPr>
            <a:xfrm>
              <a:off x="1348701" y="1399032"/>
              <a:ext cx="9531160" cy="41635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6847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14062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8080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Microservice </a:t>
            </a:r>
            <a:r>
              <a:rPr dirty="0" spc="-5"/>
              <a:t>Instance</a:t>
            </a:r>
            <a:r>
              <a:rPr dirty="0" spc="80"/>
              <a:t> </a:t>
            </a:r>
            <a:r>
              <a:rPr dirty="0" spc="-5"/>
              <a:t>Registration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770623" y="4346194"/>
            <a:ext cx="2001520" cy="9525"/>
            <a:chOff x="770623" y="4346194"/>
            <a:chExt cx="2001520" cy="9525"/>
          </a:xfrm>
        </p:grpSpPr>
        <p:sp>
          <p:nvSpPr>
            <p:cNvPr id="11" name="object 11"/>
            <p:cNvSpPr/>
            <p:nvPr/>
          </p:nvSpPr>
          <p:spPr>
            <a:xfrm>
              <a:off x="770623" y="4346194"/>
              <a:ext cx="1271270" cy="9525"/>
            </a:xfrm>
            <a:custGeom>
              <a:avLst/>
              <a:gdLst/>
              <a:ahLst/>
              <a:cxnLst/>
              <a:rect l="l" t="t" r="r" b="b"/>
              <a:pathLst>
                <a:path w="1271270" h="9525">
                  <a:moveTo>
                    <a:pt x="1271016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1271016" y="9143"/>
                  </a:lnTo>
                  <a:lnTo>
                    <a:pt x="1271016" y="0"/>
                  </a:lnTo>
                  <a:close/>
                </a:path>
              </a:pathLst>
            </a:custGeom>
            <a:solidFill>
              <a:srgbClr val="FD9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41652" y="4346194"/>
              <a:ext cx="612775" cy="9525"/>
            </a:xfrm>
            <a:custGeom>
              <a:avLst/>
              <a:gdLst/>
              <a:ahLst/>
              <a:cxnLst/>
              <a:rect l="l" t="t" r="r" b="b"/>
              <a:pathLst>
                <a:path w="612775" h="9525">
                  <a:moveTo>
                    <a:pt x="61264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612648" y="9143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B51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54300" y="4346194"/>
              <a:ext cx="117475" cy="9525"/>
            </a:xfrm>
            <a:custGeom>
              <a:avLst/>
              <a:gdLst/>
              <a:ahLst/>
              <a:cxnLst/>
              <a:rect l="l" t="t" r="r" b="b"/>
              <a:pathLst>
                <a:path w="117475" h="9525">
                  <a:moveTo>
                    <a:pt x="11734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117348" y="9143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FD92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70623" y="4986273"/>
            <a:ext cx="1553210" cy="9525"/>
            <a:chOff x="770623" y="4986273"/>
            <a:chExt cx="1553210" cy="9525"/>
          </a:xfrm>
        </p:grpSpPr>
        <p:sp>
          <p:nvSpPr>
            <p:cNvPr id="15" name="object 15"/>
            <p:cNvSpPr/>
            <p:nvPr/>
          </p:nvSpPr>
          <p:spPr>
            <a:xfrm>
              <a:off x="770623" y="4986273"/>
              <a:ext cx="867410" cy="9525"/>
            </a:xfrm>
            <a:custGeom>
              <a:avLst/>
              <a:gdLst/>
              <a:ahLst/>
              <a:cxnLst/>
              <a:rect l="l" t="t" r="r" b="b"/>
              <a:pathLst>
                <a:path w="867410" h="9525">
                  <a:moveTo>
                    <a:pt x="867156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867156" y="9143"/>
                  </a:lnTo>
                  <a:lnTo>
                    <a:pt x="867156" y="0"/>
                  </a:lnTo>
                  <a:close/>
                </a:path>
              </a:pathLst>
            </a:custGeom>
            <a:solidFill>
              <a:srgbClr val="FD9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37791" y="4986273"/>
              <a:ext cx="612775" cy="9525"/>
            </a:xfrm>
            <a:custGeom>
              <a:avLst/>
              <a:gdLst/>
              <a:ahLst/>
              <a:cxnLst/>
              <a:rect l="l" t="t" r="r" b="b"/>
              <a:pathLst>
                <a:path w="612775" h="9525">
                  <a:moveTo>
                    <a:pt x="61264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612648" y="9143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B51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50440" y="4986273"/>
              <a:ext cx="73660" cy="9525"/>
            </a:xfrm>
            <a:custGeom>
              <a:avLst/>
              <a:gdLst/>
              <a:ahLst/>
              <a:cxnLst/>
              <a:rect l="l" t="t" r="r" b="b"/>
              <a:pathLst>
                <a:path w="73660" h="9525">
                  <a:moveTo>
                    <a:pt x="7315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73151" y="9143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D92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57923" y="935227"/>
            <a:ext cx="9850755" cy="5361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lógica de </a:t>
            </a:r>
            <a:r>
              <a:rPr dirty="0" sz="1400" spc="-5">
                <a:latin typeface="Arial"/>
                <a:cs typeface="Arial"/>
              </a:rPr>
              <a:t>descubrimiento </a:t>
            </a:r>
            <a:r>
              <a:rPr dirty="0" sz="1400">
                <a:latin typeface="Arial"/>
                <a:cs typeface="Arial"/>
              </a:rPr>
              <a:t>del </a:t>
            </a:r>
            <a:r>
              <a:rPr dirty="0" sz="1400" spc="-5">
                <a:latin typeface="Arial"/>
                <a:cs typeface="Arial"/>
              </a:rPr>
              <a:t>servicio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EnviarCorreoPlantillaMS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Compilar </a:t>
            </a:r>
            <a:r>
              <a:rPr dirty="0" sz="1400">
                <a:latin typeface="Arial"/>
                <a:cs typeface="Arial"/>
              </a:rPr>
              <a:t>la </a:t>
            </a:r>
            <a:r>
              <a:rPr dirty="0" sz="1400" spc="-5">
                <a:latin typeface="Arial"/>
                <a:cs typeface="Arial"/>
              </a:rPr>
              <a:t>composición </a:t>
            </a:r>
            <a:r>
              <a:rPr dirty="0" sz="1400">
                <a:latin typeface="Arial"/>
                <a:cs typeface="Arial"/>
              </a:rPr>
              <a:t>con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docker-compose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docker-compose.yaml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build mongo.db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itehl.us-plantillacorreo itehl.ms-enviarcorreoplantilla</a:t>
            </a:r>
            <a:r>
              <a:rPr dirty="0" sz="1400" spc="-1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itehl.us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-correo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3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Iniciar la composición con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docker-compose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3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docker-compose.yaml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up mongo.db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itehl.us-plantillacorreo itehl.ms-enviarcorreoplantilla</a:t>
            </a:r>
            <a:r>
              <a:rPr dirty="0" sz="1400" spc="-8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itehl.us-correo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AutoNum type="arabicPeriod" startAt="4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Realizar un POST al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de </a:t>
            </a:r>
            <a:r>
              <a:rPr dirty="0" sz="1400" spc="-5" b="1">
                <a:latin typeface="Arial"/>
                <a:cs typeface="Arial"/>
              </a:rPr>
              <a:t>EnviarCorreoPlantillaMS </a:t>
            </a:r>
            <a:r>
              <a:rPr dirty="0" sz="1400">
                <a:latin typeface="Arial"/>
                <a:cs typeface="Arial"/>
              </a:rPr>
              <a:t>en la siguiente </a:t>
            </a:r>
            <a:r>
              <a:rPr dirty="0" sz="1400" spc="-5">
                <a:latin typeface="Arial"/>
                <a:cs typeface="Arial"/>
              </a:rPr>
              <a:t>URL </a:t>
            </a:r>
            <a:r>
              <a:rPr dirty="0" sz="1400" spc="5">
                <a:latin typeface="Arial"/>
                <a:cs typeface="Arial"/>
              </a:rPr>
              <a:t>con</a:t>
            </a:r>
            <a:r>
              <a:rPr dirty="0" sz="1400" spc="-2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Postman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4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http://localhost:1006/ms/enviarcorreoplantilla/v1/enviar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{</a:t>
            </a:r>
            <a:endParaRPr sz="1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Times New Roman"/>
                <a:cs typeface="Times New Roman"/>
              </a:rPr>
              <a:t>"nombre":"</a:t>
            </a:r>
            <a:r>
              <a:rPr dirty="0" sz="1400" spc="-5">
                <a:solidFill>
                  <a:srgbClr val="B51600"/>
                </a:solidFill>
                <a:latin typeface="Times New Roman"/>
                <a:cs typeface="Times New Roman"/>
              </a:rPr>
              <a:t>Cambiar</a:t>
            </a:r>
            <a:r>
              <a:rPr dirty="0" sz="1400" spc="-5">
                <a:solidFill>
                  <a:srgbClr val="FD9200"/>
                </a:solidFill>
                <a:latin typeface="Times New Roman"/>
                <a:cs typeface="Times New Roman"/>
              </a:rPr>
              <a:t>",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9900" algn="l"/>
              </a:tabLst>
            </a:pP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4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"plantilla":"EMAIL_INSCRIPTION",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9900" algn="l"/>
              </a:tabLst>
            </a:pP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	"curso":"Arquitecto de</a:t>
            </a:r>
            <a:r>
              <a:rPr dirty="0" u="sng" sz="1400" spc="-5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Microservices",</a:t>
            </a:r>
            <a:endParaRPr sz="1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D9200"/>
                </a:solidFill>
                <a:latin typeface="Times New Roman"/>
                <a:cs typeface="Times New Roman"/>
              </a:rPr>
              <a:t>"to":"</a:t>
            </a:r>
            <a:r>
              <a:rPr dirty="0" sz="1400">
                <a:solidFill>
                  <a:srgbClr val="B51600"/>
                </a:solidFill>
                <a:latin typeface="Times New Roman"/>
                <a:cs typeface="Times New Roman"/>
              </a:rPr>
              <a:t>Cambiar</a:t>
            </a:r>
            <a:r>
              <a:rPr dirty="0" sz="1400">
                <a:solidFill>
                  <a:srgbClr val="FD9200"/>
                </a:solidFill>
                <a:latin typeface="Times New Roman"/>
                <a:cs typeface="Times New Roman"/>
              </a:rPr>
              <a:t>"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329565" marR="5080" indent="-317500">
              <a:lnSpc>
                <a:spcPct val="100000"/>
              </a:lnSpc>
              <a:buAutoNum type="arabicPeriod" startAt="5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Verificar el log en la consola donde está corriendo </a:t>
            </a:r>
            <a:r>
              <a:rPr dirty="0" sz="1400" spc="-5">
                <a:latin typeface="Arial"/>
                <a:cs typeface="Arial"/>
              </a:rPr>
              <a:t>docker-compose </a:t>
            </a:r>
            <a:r>
              <a:rPr dirty="0" sz="1400">
                <a:latin typeface="Arial"/>
                <a:cs typeface="Arial"/>
              </a:rPr>
              <a:t>para </a:t>
            </a:r>
            <a:r>
              <a:rPr dirty="0" sz="1400" spc="-5">
                <a:latin typeface="Arial"/>
                <a:cs typeface="Arial"/>
              </a:rPr>
              <a:t>visualizar </a:t>
            </a:r>
            <a:r>
              <a:rPr dirty="0" sz="1400">
                <a:latin typeface="Arial"/>
                <a:cs typeface="Arial"/>
              </a:rPr>
              <a:t>el endpoint</a:t>
            </a:r>
            <a:r>
              <a:rPr dirty="0" sz="1400" spc="-2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que </a:t>
            </a:r>
            <a:r>
              <a:rPr dirty="0" sz="1400" spc="-5">
                <a:latin typeface="Arial"/>
                <a:cs typeface="Arial"/>
              </a:rPr>
              <a:t>devuelve </a:t>
            </a:r>
            <a:r>
              <a:rPr dirty="0" sz="1400">
                <a:latin typeface="Arial"/>
                <a:cs typeface="Arial"/>
              </a:rPr>
              <a:t>Consul para  consumir 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PlantillaCorreoUS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5"/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5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Verificar si recibió el</a:t>
            </a:r>
            <a:r>
              <a:rPr dirty="0" sz="1400" spc="-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correo.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191135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Health Check</a:t>
            </a:r>
            <a:r>
              <a:rPr dirty="0" spc="-45"/>
              <a:t> </a:t>
            </a:r>
            <a:r>
              <a:rPr dirty="0" spc="-20"/>
              <a:t>API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72276" y="1549400"/>
            <a:ext cx="4739005" cy="1946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marR="154305" indent="-3175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la lógica de Health Check a </a:t>
            </a:r>
            <a:r>
              <a:rPr dirty="0" sz="1400" spc="-5">
                <a:latin typeface="Arial"/>
                <a:cs typeface="Arial"/>
              </a:rPr>
              <a:t>nivel </a:t>
            </a:r>
            <a:r>
              <a:rPr dirty="0" sz="1400">
                <a:latin typeface="Arial"/>
                <a:cs typeface="Arial"/>
              </a:rPr>
              <a:t>de registro</a:t>
            </a:r>
            <a:r>
              <a:rPr dirty="0" sz="1400" spc="-204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y  de </a:t>
            </a:r>
            <a:r>
              <a:rPr dirty="0" sz="1400" spc="-5">
                <a:latin typeface="Arial"/>
                <a:cs typeface="Arial"/>
              </a:rPr>
              <a:t>verificación </a:t>
            </a:r>
            <a:r>
              <a:rPr dirty="0" sz="1400">
                <a:latin typeface="Arial"/>
                <a:cs typeface="Arial"/>
              </a:rPr>
              <a:t>del </a:t>
            </a:r>
            <a:r>
              <a:rPr dirty="0" sz="1400" spc="-5">
                <a:latin typeface="Arial"/>
                <a:cs typeface="Arial"/>
              </a:rPr>
              <a:t>servicio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PlantillaCorreoUS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Ingresar </a:t>
            </a:r>
            <a:r>
              <a:rPr dirty="0" sz="1400">
                <a:latin typeface="Arial"/>
                <a:cs typeface="Arial"/>
              </a:rPr>
              <a:t>a la consola de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Consul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http://localhost:8500/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329565" marR="5080" indent="-317500">
              <a:lnSpc>
                <a:spcPct val="100000"/>
              </a:lnSpc>
              <a:buAutoNum type="arabicPeriod" startAt="3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el estado de la </a:t>
            </a:r>
            <a:r>
              <a:rPr dirty="0" sz="1400" spc="-5">
                <a:latin typeface="Arial"/>
                <a:cs typeface="Arial"/>
              </a:rPr>
              <a:t>verificación </a:t>
            </a:r>
            <a:r>
              <a:rPr dirty="0" sz="1400">
                <a:latin typeface="Arial"/>
                <a:cs typeface="Arial"/>
              </a:rPr>
              <a:t>de salud del</a:t>
            </a:r>
            <a:r>
              <a:rPr dirty="0" sz="1400" spc="-1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servicio  de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PlantillaCorreoUS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1919" y="1177968"/>
            <a:ext cx="5886450" cy="4075429"/>
            <a:chOff x="281919" y="1177968"/>
            <a:chExt cx="5886450" cy="4075429"/>
          </a:xfrm>
        </p:grpSpPr>
        <p:sp>
          <p:nvSpPr>
            <p:cNvPr id="12" name="object 12"/>
            <p:cNvSpPr/>
            <p:nvPr/>
          </p:nvSpPr>
          <p:spPr>
            <a:xfrm>
              <a:off x="281919" y="1177968"/>
              <a:ext cx="5375168" cy="40752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6847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97116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Redundant Implementation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049392" y="1549400"/>
            <a:ext cx="5165090" cy="1946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Crear varias </a:t>
            </a:r>
            <a:r>
              <a:rPr dirty="0" sz="1400">
                <a:latin typeface="Arial"/>
                <a:cs typeface="Arial"/>
              </a:rPr>
              <a:t>instancias del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PlantillaCorreoUS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12700" marR="185420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docker-compose.yaml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up -d --scale</a:t>
            </a:r>
            <a:r>
              <a:rPr dirty="0" sz="1400" spc="-13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u="heavy" sz="1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itehl.us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 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plantillacorreo=5</a:t>
            </a:r>
            <a:r>
              <a:rPr dirty="0" sz="1400" spc="-4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itehl.us-plantillacorreo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329565" marR="5080" indent="-317500">
              <a:lnSpc>
                <a:spcPct val="100000"/>
              </a:lnSpc>
              <a:buAutoNum type="arabicPeriod" startAt="2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el estado de la </a:t>
            </a:r>
            <a:r>
              <a:rPr dirty="0" sz="1400" spc="-5">
                <a:latin typeface="Arial"/>
                <a:cs typeface="Arial"/>
              </a:rPr>
              <a:t>verificación </a:t>
            </a:r>
            <a:r>
              <a:rPr dirty="0" sz="1400">
                <a:latin typeface="Arial"/>
                <a:cs typeface="Arial"/>
              </a:rPr>
              <a:t>de salud de las</a:t>
            </a:r>
            <a:r>
              <a:rPr dirty="0" sz="1400" spc="-1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instancias  registradas en Consul de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PlantillaCorreoUS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http://localhost:8500/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4151" y="736134"/>
            <a:ext cx="3616411" cy="5879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47916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Service </a:t>
            </a:r>
            <a:r>
              <a:rPr dirty="0"/>
              <a:t>Load</a:t>
            </a:r>
            <a:r>
              <a:rPr dirty="0" spc="30"/>
              <a:t> </a:t>
            </a:r>
            <a:r>
              <a:rPr dirty="0" spc="-5"/>
              <a:t>Balancing(básico)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6506844" y="2962655"/>
            <a:ext cx="2001520" cy="9525"/>
            <a:chOff x="6506844" y="2962655"/>
            <a:chExt cx="2001520" cy="9525"/>
          </a:xfrm>
        </p:grpSpPr>
        <p:sp>
          <p:nvSpPr>
            <p:cNvPr id="11" name="object 11"/>
            <p:cNvSpPr/>
            <p:nvPr/>
          </p:nvSpPr>
          <p:spPr>
            <a:xfrm>
              <a:off x="6506844" y="2962655"/>
              <a:ext cx="1271270" cy="9525"/>
            </a:xfrm>
            <a:custGeom>
              <a:avLst/>
              <a:gdLst/>
              <a:ahLst/>
              <a:cxnLst/>
              <a:rect l="l" t="t" r="r" b="b"/>
              <a:pathLst>
                <a:path w="1271270" h="9525">
                  <a:moveTo>
                    <a:pt x="1271015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271015" y="9144"/>
                  </a:lnTo>
                  <a:lnTo>
                    <a:pt x="1271015" y="0"/>
                  </a:lnTo>
                  <a:close/>
                </a:path>
              </a:pathLst>
            </a:custGeom>
            <a:solidFill>
              <a:srgbClr val="FD9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777860" y="2962655"/>
              <a:ext cx="612775" cy="9525"/>
            </a:xfrm>
            <a:custGeom>
              <a:avLst/>
              <a:gdLst/>
              <a:ahLst/>
              <a:cxnLst/>
              <a:rect l="l" t="t" r="r" b="b"/>
              <a:pathLst>
                <a:path w="612775" h="9525">
                  <a:moveTo>
                    <a:pt x="61264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612648" y="9144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B51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90508" y="2962655"/>
              <a:ext cx="117475" cy="9525"/>
            </a:xfrm>
            <a:custGeom>
              <a:avLst/>
              <a:gdLst/>
              <a:ahLst/>
              <a:cxnLst/>
              <a:rect l="l" t="t" r="r" b="b"/>
              <a:pathLst>
                <a:path w="117475" h="9525">
                  <a:moveTo>
                    <a:pt x="11734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17348" y="9144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FD92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506844" y="3602735"/>
            <a:ext cx="1553210" cy="9525"/>
            <a:chOff x="6506844" y="3602735"/>
            <a:chExt cx="1553210" cy="9525"/>
          </a:xfrm>
        </p:grpSpPr>
        <p:sp>
          <p:nvSpPr>
            <p:cNvPr id="15" name="object 15"/>
            <p:cNvSpPr/>
            <p:nvPr/>
          </p:nvSpPr>
          <p:spPr>
            <a:xfrm>
              <a:off x="6506844" y="3602735"/>
              <a:ext cx="867410" cy="9525"/>
            </a:xfrm>
            <a:custGeom>
              <a:avLst/>
              <a:gdLst/>
              <a:ahLst/>
              <a:cxnLst/>
              <a:rect l="l" t="t" r="r" b="b"/>
              <a:pathLst>
                <a:path w="867409" h="9525">
                  <a:moveTo>
                    <a:pt x="867155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867155" y="9143"/>
                  </a:lnTo>
                  <a:lnTo>
                    <a:pt x="867155" y="0"/>
                  </a:lnTo>
                  <a:close/>
                </a:path>
              </a:pathLst>
            </a:custGeom>
            <a:solidFill>
              <a:srgbClr val="FD9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74000" y="3602735"/>
              <a:ext cx="612775" cy="9525"/>
            </a:xfrm>
            <a:custGeom>
              <a:avLst/>
              <a:gdLst/>
              <a:ahLst/>
              <a:cxnLst/>
              <a:rect l="l" t="t" r="r" b="b"/>
              <a:pathLst>
                <a:path w="612775" h="9525">
                  <a:moveTo>
                    <a:pt x="61264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612648" y="9143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B51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986648" y="3602735"/>
              <a:ext cx="73660" cy="9525"/>
            </a:xfrm>
            <a:custGeom>
              <a:avLst/>
              <a:gdLst/>
              <a:ahLst/>
              <a:cxnLst/>
              <a:rect l="l" t="t" r="r" b="b"/>
              <a:pathLst>
                <a:path w="73659" h="9525">
                  <a:moveTo>
                    <a:pt x="73150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73150" y="9143"/>
                  </a:lnTo>
                  <a:lnTo>
                    <a:pt x="73150" y="0"/>
                  </a:lnTo>
                  <a:close/>
                </a:path>
              </a:pathLst>
            </a:custGeom>
            <a:solidFill>
              <a:srgbClr val="FD92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494145" y="617931"/>
            <a:ext cx="4305300" cy="4294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30200" algn="l"/>
                <a:tab pos="330835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lógica de balanceo básica en el</a:t>
            </a:r>
            <a:r>
              <a:rPr dirty="0" sz="1400" spc="-15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servicio</a:t>
            </a:r>
            <a:endParaRPr sz="1400">
              <a:latin typeface="Arial"/>
              <a:cs typeface="Arial"/>
            </a:endParaRPr>
          </a:p>
          <a:p>
            <a:pPr marL="330200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EnviarPlantillaCorreoMS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330200" marR="30480" indent="-317500">
              <a:lnSpc>
                <a:spcPct val="100000"/>
              </a:lnSpc>
              <a:buAutoNum type="arabicPeriod" startAt="2"/>
              <a:tabLst>
                <a:tab pos="330200" algn="l"/>
                <a:tab pos="330835" algn="l"/>
              </a:tabLst>
            </a:pPr>
            <a:r>
              <a:rPr dirty="0" sz="1400" spc="-5">
                <a:latin typeface="Arial"/>
                <a:cs typeface="Arial"/>
              </a:rPr>
              <a:t>Generar varias solicitudes al servicio de  </a:t>
            </a:r>
            <a:r>
              <a:rPr dirty="0" sz="1400" spc="-5" b="1">
                <a:latin typeface="Arial"/>
                <a:cs typeface="Arial"/>
              </a:rPr>
              <a:t>EnviarPlantillaCorreoMS </a:t>
            </a:r>
            <a:r>
              <a:rPr dirty="0" sz="1400">
                <a:latin typeface="Arial"/>
                <a:cs typeface="Arial"/>
              </a:rPr>
              <a:t>por medio de un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POST  en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Postman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2"/>
            </a:pPr>
            <a:endParaRPr sz="145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http://localhost:1006/ms/enviarcorreoplantilla/v1/enviar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5"/>
              </a:spcBef>
            </a:pP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{</a:t>
            </a:r>
            <a:endParaRPr sz="140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Times New Roman"/>
                <a:cs typeface="Times New Roman"/>
              </a:rPr>
              <a:t>"nombre":"</a:t>
            </a:r>
            <a:r>
              <a:rPr dirty="0" sz="1400" spc="-5">
                <a:solidFill>
                  <a:srgbClr val="B51600"/>
                </a:solidFill>
                <a:latin typeface="Times New Roman"/>
                <a:cs typeface="Times New Roman"/>
              </a:rPr>
              <a:t>Cambiar</a:t>
            </a:r>
            <a:r>
              <a:rPr dirty="0" sz="1400" spc="-5">
                <a:solidFill>
                  <a:srgbClr val="FD9200"/>
                </a:solidFill>
                <a:latin typeface="Times New Roman"/>
                <a:cs typeface="Times New Roman"/>
              </a:rPr>
              <a:t>",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70534" algn="l"/>
              </a:tabLst>
            </a:pP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4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"plantilla":"EMAIL_INSCRIPTION",</a:t>
            </a:r>
            <a:endParaRPr sz="1400">
              <a:latin typeface="Times New Roman"/>
              <a:cs typeface="Times New Roman"/>
            </a:endParaRPr>
          </a:p>
          <a:p>
            <a:pPr marL="470534" marR="1026160" indent="-458470">
              <a:lnSpc>
                <a:spcPct val="100000"/>
              </a:lnSpc>
              <a:tabLst>
                <a:tab pos="470534" algn="l"/>
              </a:tabLst>
            </a:pP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	"curso":"Arquitecto de</a:t>
            </a:r>
            <a:r>
              <a:rPr dirty="0" u="sng" sz="1400" spc="-1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Microservices", </a:t>
            </a:r>
            <a:r>
              <a:rPr dirty="0" sz="1400">
                <a:solidFill>
                  <a:srgbClr val="FD9200"/>
                </a:solidFill>
                <a:latin typeface="Times New Roman"/>
                <a:cs typeface="Times New Roman"/>
              </a:rPr>
              <a:t> "to":"</a:t>
            </a:r>
            <a:r>
              <a:rPr dirty="0" sz="1400">
                <a:solidFill>
                  <a:srgbClr val="B51600"/>
                </a:solidFill>
                <a:latin typeface="Times New Roman"/>
                <a:cs typeface="Times New Roman"/>
              </a:rPr>
              <a:t>Cambiar</a:t>
            </a:r>
            <a:r>
              <a:rPr dirty="0" sz="1400">
                <a:solidFill>
                  <a:srgbClr val="FD9200"/>
                </a:solidFill>
                <a:latin typeface="Times New Roman"/>
                <a:cs typeface="Times New Roman"/>
              </a:rPr>
              <a:t>"</a:t>
            </a:r>
            <a:endParaRPr sz="14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</a:pPr>
            <a:r>
              <a:rPr dirty="0" u="sng" sz="14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330200" marR="31115" indent="-317500">
              <a:lnSpc>
                <a:spcPct val="100000"/>
              </a:lnSpc>
              <a:buAutoNum type="arabicPeriod" startAt="3"/>
              <a:tabLst>
                <a:tab pos="330200" algn="l"/>
                <a:tab pos="330835" algn="l"/>
              </a:tabLst>
            </a:pPr>
            <a:r>
              <a:rPr dirty="0" sz="1400">
                <a:latin typeface="Arial"/>
                <a:cs typeface="Arial"/>
              </a:rPr>
              <a:t>Verificar el log en la consola donde está</a:t>
            </a:r>
            <a:r>
              <a:rPr dirty="0" sz="1400" spc="-2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corriendo  </a:t>
            </a:r>
            <a:r>
              <a:rPr dirty="0" sz="1400" spc="-5">
                <a:latin typeface="Arial"/>
                <a:cs typeface="Arial"/>
              </a:rPr>
              <a:t>docker-compose </a:t>
            </a:r>
            <a:r>
              <a:rPr dirty="0" sz="1400">
                <a:latin typeface="Arial"/>
                <a:cs typeface="Arial"/>
              </a:rPr>
              <a:t>para </a:t>
            </a:r>
            <a:r>
              <a:rPr dirty="0" sz="1400" spc="-5">
                <a:latin typeface="Arial"/>
                <a:cs typeface="Arial"/>
              </a:rPr>
              <a:t>visualizar </a:t>
            </a:r>
            <a:r>
              <a:rPr dirty="0" sz="1400">
                <a:latin typeface="Arial"/>
                <a:cs typeface="Arial"/>
              </a:rPr>
              <a:t>los endpoints  utilizados por el </a:t>
            </a:r>
            <a:r>
              <a:rPr dirty="0" sz="1400" spc="-5">
                <a:latin typeface="Arial"/>
                <a:cs typeface="Arial"/>
              </a:rPr>
              <a:t>servicio EnviarCorreoPlantillaMS  </a:t>
            </a:r>
            <a:r>
              <a:rPr dirty="0" sz="1400">
                <a:latin typeface="Arial"/>
                <a:cs typeface="Arial"/>
              </a:rPr>
              <a:t>para consumir el </a:t>
            </a:r>
            <a:r>
              <a:rPr dirty="0" sz="1400" spc="-5">
                <a:latin typeface="Arial"/>
                <a:cs typeface="Arial"/>
              </a:rPr>
              <a:t>servicio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PlantillaCorreoUS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23088" y="725452"/>
            <a:ext cx="5845175" cy="5727700"/>
            <a:chOff x="323088" y="725452"/>
            <a:chExt cx="5845175" cy="5727700"/>
          </a:xfrm>
        </p:grpSpPr>
        <p:sp>
          <p:nvSpPr>
            <p:cNvPr id="20" name="object 20"/>
            <p:cNvSpPr/>
            <p:nvPr/>
          </p:nvSpPr>
          <p:spPr>
            <a:xfrm>
              <a:off x="323088" y="725452"/>
              <a:ext cx="5728716" cy="57271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36847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14061" y="3377056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8632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Microservice</a:t>
            </a:r>
            <a:r>
              <a:rPr dirty="0" spc="35"/>
              <a:t> </a:t>
            </a:r>
            <a:r>
              <a:rPr dirty="0" spc="-10"/>
              <a:t>Ambassador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533768" y="1012951"/>
            <a:ext cx="4135120" cy="1733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la lógica del </a:t>
            </a:r>
            <a:r>
              <a:rPr dirty="0" sz="1400" spc="-5">
                <a:latin typeface="Arial"/>
                <a:cs typeface="Arial"/>
              </a:rPr>
              <a:t>servicio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embajador</a:t>
            </a:r>
            <a:endParaRPr sz="14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CorreoUS_Ambassador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29565" marR="59690" indent="-317500">
              <a:lnSpc>
                <a:spcPct val="100000"/>
              </a:lnSpc>
              <a:buAutoNum type="arabicPeriod" startAt="2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Verificar que la lógica principal no reside</a:t>
            </a:r>
            <a:r>
              <a:rPr dirty="0" sz="1400" spc="-2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dentro  de este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servicio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2"/>
            </a:pPr>
            <a:endParaRPr sz="1450">
              <a:latin typeface="Arial"/>
              <a:cs typeface="Arial"/>
            </a:endParaRPr>
          </a:p>
          <a:p>
            <a:pPr marL="329565" marR="5080" indent="-317500">
              <a:lnSpc>
                <a:spcPct val="100000"/>
              </a:lnSpc>
              <a:buAutoNum type="arabicPeriod" startAt="2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La lógica oficial de </a:t>
            </a:r>
            <a:r>
              <a:rPr dirty="0" sz="1400" spc="-5">
                <a:latin typeface="Arial"/>
                <a:cs typeface="Arial"/>
              </a:rPr>
              <a:t>envío </a:t>
            </a:r>
            <a:r>
              <a:rPr dirty="0" sz="1400">
                <a:latin typeface="Arial"/>
                <a:cs typeface="Arial"/>
              </a:rPr>
              <a:t>de correos recibe en</a:t>
            </a:r>
            <a:r>
              <a:rPr dirty="0" sz="1400" spc="-229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la  </a:t>
            </a:r>
            <a:r>
              <a:rPr dirty="0" sz="1400" spc="-5">
                <a:latin typeface="Arial"/>
                <a:cs typeface="Arial"/>
              </a:rPr>
              <a:t>nube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0430" y="2431979"/>
            <a:ext cx="5788025" cy="2482850"/>
            <a:chOff x="380430" y="2431979"/>
            <a:chExt cx="5788025" cy="2482850"/>
          </a:xfrm>
        </p:grpSpPr>
        <p:sp>
          <p:nvSpPr>
            <p:cNvPr id="12" name="object 12"/>
            <p:cNvSpPr/>
            <p:nvPr/>
          </p:nvSpPr>
          <p:spPr>
            <a:xfrm>
              <a:off x="380430" y="2431979"/>
              <a:ext cx="5638129" cy="2482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6847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14061" y="3377056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0259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Arquitectura </a:t>
            </a:r>
            <a:r>
              <a:rPr dirty="0" spc="-5"/>
              <a:t>Escenario 1 </a:t>
            </a:r>
            <a:r>
              <a:rPr dirty="0"/>
              <a:t>-</a:t>
            </a:r>
            <a:r>
              <a:rPr dirty="0" spc="95"/>
              <a:t> </a:t>
            </a:r>
            <a:r>
              <a:rPr dirty="0" spc="-5"/>
              <a:t>Discusión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022338" y="4253229"/>
            <a:ext cx="387350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6860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¿En qué escenarios ve la posibilidad de  aplicar estos</a:t>
            </a:r>
            <a:r>
              <a:rPr dirty="0" sz="1600" spc="-2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patrones?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¿Tiene algún aporte que quiera</a:t>
            </a:r>
            <a:r>
              <a:rPr dirty="0" sz="1600" spc="4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compartir?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40981" y="890396"/>
            <a:ext cx="3726179" cy="2526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83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Patrones de Diseño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5" b="1">
                <a:latin typeface="Arial"/>
                <a:cs typeface="Arial"/>
              </a:rPr>
              <a:t>Rich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Container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5" b="1">
                <a:latin typeface="Arial"/>
                <a:cs typeface="Arial"/>
              </a:rPr>
              <a:t>Container</a:t>
            </a:r>
            <a:r>
              <a:rPr dirty="0" sz="1600" spc="2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Chain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5" b="1">
                <a:latin typeface="Arial"/>
                <a:cs typeface="Arial"/>
              </a:rPr>
              <a:t>Self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Registration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10" b="1">
                <a:latin typeface="Arial"/>
                <a:cs typeface="Arial"/>
              </a:rPr>
              <a:t>Microservice </a:t>
            </a:r>
            <a:r>
              <a:rPr dirty="0" sz="1600" spc="-5" b="1">
                <a:latin typeface="Arial"/>
                <a:cs typeface="Arial"/>
              </a:rPr>
              <a:t>Instance</a:t>
            </a:r>
            <a:r>
              <a:rPr dirty="0" sz="1600" spc="7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Registration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5" b="1">
                <a:latin typeface="Arial"/>
                <a:cs typeface="Arial"/>
              </a:rPr>
              <a:t>Health Check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API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5" b="1">
                <a:latin typeface="Arial"/>
                <a:cs typeface="Arial"/>
              </a:rPr>
              <a:t>Redundant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Implementation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10" b="1">
                <a:latin typeface="Arial"/>
                <a:cs typeface="Arial"/>
              </a:rPr>
              <a:t>Service </a:t>
            </a:r>
            <a:r>
              <a:rPr dirty="0" sz="1600" spc="-5" b="1">
                <a:latin typeface="Arial"/>
                <a:cs typeface="Arial"/>
              </a:rPr>
              <a:t>Load</a:t>
            </a:r>
            <a:r>
              <a:rPr dirty="0" sz="1600" spc="4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Balancing(básico)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/>
              <a:tabLst>
                <a:tab pos="350520" algn="l"/>
                <a:tab pos="351155" algn="l"/>
              </a:tabLst>
            </a:pPr>
            <a:r>
              <a:rPr dirty="0" sz="1600" spc="-10" b="1">
                <a:latin typeface="Arial"/>
                <a:cs typeface="Arial"/>
              </a:rPr>
              <a:t>Microservice</a:t>
            </a:r>
            <a:r>
              <a:rPr dirty="0" sz="1600" spc="5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Ambassador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4444" y="726948"/>
            <a:ext cx="5663565" cy="5704840"/>
            <a:chOff x="504444" y="726948"/>
            <a:chExt cx="5663565" cy="5704840"/>
          </a:xfrm>
        </p:grpSpPr>
        <p:sp>
          <p:nvSpPr>
            <p:cNvPr id="13" name="object 13"/>
            <p:cNvSpPr/>
            <p:nvPr/>
          </p:nvSpPr>
          <p:spPr>
            <a:xfrm>
              <a:off x="504444" y="726948"/>
              <a:ext cx="5291207" cy="57044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36847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14061" y="3377056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7305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Arquitectura </a:t>
            </a:r>
            <a:r>
              <a:rPr dirty="0" spc="-5"/>
              <a:t>Escenario</a:t>
            </a:r>
            <a:r>
              <a:rPr dirty="0" spc="55"/>
              <a:t> </a:t>
            </a:r>
            <a:r>
              <a:rPr dirty="0" spc="-5"/>
              <a:t>2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921754" y="630377"/>
            <a:ext cx="3591560" cy="2038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819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Patrones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de</a:t>
            </a:r>
            <a:r>
              <a:rPr dirty="0" sz="1800" spc="-1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Diseño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5" b="1">
                <a:latin typeface="Arial"/>
                <a:cs typeface="Arial"/>
              </a:rPr>
              <a:t>Micro Task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Abstraction</a:t>
            </a:r>
            <a:endParaRPr sz="160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10" b="1">
                <a:latin typeface="Arial"/>
                <a:cs typeface="Arial"/>
              </a:rPr>
              <a:t>Microservice</a:t>
            </a:r>
            <a:r>
              <a:rPr dirty="0" sz="1600" spc="5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Compositor</a:t>
            </a:r>
            <a:endParaRPr sz="160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5" b="1">
                <a:latin typeface="Arial"/>
                <a:cs typeface="Arial"/>
              </a:rPr>
              <a:t>Micro Task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Segregation</a:t>
            </a:r>
            <a:endParaRPr sz="160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5" b="1">
                <a:latin typeface="Arial"/>
                <a:cs typeface="Arial"/>
              </a:rPr>
              <a:t>Dedicated </a:t>
            </a:r>
            <a:r>
              <a:rPr dirty="0" sz="1600" spc="-10" b="1">
                <a:latin typeface="Arial"/>
                <a:cs typeface="Arial"/>
              </a:rPr>
              <a:t>Microservice</a:t>
            </a:r>
            <a:r>
              <a:rPr dirty="0" sz="1600" spc="6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Database</a:t>
            </a:r>
            <a:endParaRPr sz="160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10" b="1">
                <a:latin typeface="Arial"/>
                <a:cs typeface="Arial"/>
              </a:rPr>
              <a:t>Event-Driven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Messaging</a:t>
            </a:r>
            <a:endParaRPr sz="160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10" b="1">
                <a:latin typeface="Arial"/>
                <a:cs typeface="Arial"/>
              </a:rPr>
              <a:t>Service </a:t>
            </a:r>
            <a:r>
              <a:rPr dirty="0" sz="1600" spc="-5" b="1">
                <a:latin typeface="Arial"/>
                <a:cs typeface="Arial"/>
              </a:rPr>
              <a:t>Data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Replication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8555" y="935736"/>
            <a:ext cx="7325359" cy="5431790"/>
            <a:chOff x="638555" y="935736"/>
            <a:chExt cx="7325359" cy="5431790"/>
          </a:xfrm>
        </p:grpSpPr>
        <p:sp>
          <p:nvSpPr>
            <p:cNvPr id="12" name="object 12"/>
            <p:cNvSpPr/>
            <p:nvPr/>
          </p:nvSpPr>
          <p:spPr>
            <a:xfrm>
              <a:off x="638555" y="935736"/>
              <a:ext cx="6832092" cy="54315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6846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14061" y="3377056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545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Micro Task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Abstraction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0966" y="1087882"/>
            <a:ext cx="10160000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En el proceso de análisis realizado </a:t>
            </a:r>
            <a:r>
              <a:rPr dirty="0" sz="2400">
                <a:latin typeface="Arial"/>
                <a:cs typeface="Arial"/>
              </a:rPr>
              <a:t>previamente </a:t>
            </a:r>
            <a:r>
              <a:rPr dirty="0" sz="2400" spc="-5">
                <a:latin typeface="Arial"/>
                <a:cs typeface="Arial"/>
              </a:rPr>
              <a:t>los </a:t>
            </a:r>
            <a:r>
              <a:rPr dirty="0" sz="2400">
                <a:latin typeface="Arial"/>
                <a:cs typeface="Arial"/>
              </a:rPr>
              <a:t>arquitectos deciden  </a:t>
            </a:r>
            <a:r>
              <a:rPr dirty="0" sz="2400" spc="-5">
                <a:latin typeface="Arial"/>
                <a:cs typeface="Arial"/>
              </a:rPr>
              <a:t>aplicar el patrón de </a:t>
            </a:r>
            <a:r>
              <a:rPr dirty="0" sz="2400" b="1">
                <a:latin typeface="Arial"/>
                <a:cs typeface="Arial"/>
              </a:rPr>
              <a:t>Micro </a:t>
            </a:r>
            <a:r>
              <a:rPr dirty="0" sz="2400" spc="-5" b="1">
                <a:latin typeface="Arial"/>
                <a:cs typeface="Arial"/>
              </a:rPr>
              <a:t>Task Abstraction </a:t>
            </a:r>
            <a:r>
              <a:rPr dirty="0" sz="2400" spc="-5">
                <a:latin typeface="Arial"/>
                <a:cs typeface="Arial"/>
              </a:rPr>
              <a:t>para descomponer </a:t>
            </a:r>
            <a:r>
              <a:rPr dirty="0" sz="2400">
                <a:latin typeface="Arial"/>
                <a:cs typeface="Arial"/>
              </a:rPr>
              <a:t>la  funcionalidad </a:t>
            </a:r>
            <a:r>
              <a:rPr dirty="0" sz="2400" spc="-5">
                <a:latin typeface="Arial"/>
                <a:cs typeface="Arial"/>
              </a:rPr>
              <a:t>de reservar cupo que hacía parte </a:t>
            </a:r>
            <a:r>
              <a:rPr dirty="0" sz="2400" spc="-10">
                <a:latin typeface="Arial"/>
                <a:cs typeface="Arial"/>
              </a:rPr>
              <a:t>del </a:t>
            </a:r>
            <a:r>
              <a:rPr dirty="0" sz="2400">
                <a:latin typeface="Arial"/>
                <a:cs typeface="Arial"/>
              </a:rPr>
              <a:t>servicio </a:t>
            </a:r>
            <a:r>
              <a:rPr dirty="0" sz="2400" spc="-5">
                <a:latin typeface="Arial"/>
                <a:cs typeface="Arial"/>
              </a:rPr>
              <a:t>de tarea  “</a:t>
            </a:r>
            <a:r>
              <a:rPr dirty="0" sz="2400" spc="-5" b="1">
                <a:latin typeface="Arial"/>
                <a:cs typeface="Arial"/>
              </a:rPr>
              <a:t>ProcesarInscripcionTS</a:t>
            </a:r>
            <a:r>
              <a:rPr dirty="0" sz="2400" spc="-5">
                <a:latin typeface="Arial"/>
                <a:cs typeface="Arial"/>
              </a:rPr>
              <a:t>” a un servicio con un nivel </a:t>
            </a:r>
            <a:r>
              <a:rPr dirty="0" sz="2400">
                <a:latin typeface="Arial"/>
                <a:cs typeface="Arial"/>
              </a:rPr>
              <a:t>de </a:t>
            </a:r>
            <a:r>
              <a:rPr dirty="0" sz="2400" spc="-5">
                <a:latin typeface="Arial"/>
                <a:cs typeface="Arial"/>
              </a:rPr>
              <a:t>granularidad </a:t>
            </a:r>
            <a:r>
              <a:rPr dirty="0" sz="2400">
                <a:latin typeface="Arial"/>
                <a:cs typeface="Arial"/>
              </a:rPr>
              <a:t>más  </a:t>
            </a:r>
            <a:r>
              <a:rPr dirty="0" sz="2400" spc="-5">
                <a:latin typeface="Arial"/>
                <a:cs typeface="Arial"/>
              </a:rPr>
              <a:t>fina </a:t>
            </a:r>
            <a:r>
              <a:rPr dirty="0" sz="2400">
                <a:latin typeface="Arial"/>
                <a:cs typeface="Arial"/>
              </a:rPr>
              <a:t>y </a:t>
            </a:r>
            <a:r>
              <a:rPr dirty="0" sz="2400" spc="-5">
                <a:latin typeface="Arial"/>
                <a:cs typeface="Arial"/>
              </a:rPr>
              <a:t>que </a:t>
            </a:r>
            <a:r>
              <a:rPr dirty="0" sz="2400">
                <a:latin typeface="Arial"/>
                <a:cs typeface="Arial"/>
              </a:rPr>
              <a:t>esté </a:t>
            </a:r>
            <a:r>
              <a:rPr dirty="0" sz="2400" spc="-5">
                <a:latin typeface="Arial"/>
                <a:cs typeface="Arial"/>
              </a:rPr>
              <a:t>en capacidad de soportar altos requisitos de</a:t>
            </a:r>
            <a:r>
              <a:rPr dirty="0" sz="2400" spc="17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autonomía.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2400" spc="-5">
                <a:latin typeface="Arial"/>
                <a:cs typeface="Arial"/>
              </a:rPr>
              <a:t>Por lo anterior se diseñó el nuevo microservicio</a:t>
            </a:r>
            <a:r>
              <a:rPr dirty="0" sz="2400" spc="1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“</a:t>
            </a:r>
            <a:r>
              <a:rPr dirty="0" sz="2400" spc="-5" b="1">
                <a:latin typeface="Arial"/>
                <a:cs typeface="Arial"/>
              </a:rPr>
              <a:t>ReservarCupoMS</a:t>
            </a:r>
            <a:r>
              <a:rPr dirty="0" sz="2400" spc="-5">
                <a:latin typeface="Arial"/>
                <a:cs typeface="Arial"/>
              </a:rPr>
              <a:t>”.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02422" y="2380869"/>
            <a:ext cx="8246745" cy="3677285"/>
            <a:chOff x="1202422" y="2380869"/>
            <a:chExt cx="8246745" cy="3677285"/>
          </a:xfrm>
        </p:grpSpPr>
        <p:sp>
          <p:nvSpPr>
            <p:cNvPr id="12" name="object 12"/>
            <p:cNvSpPr/>
            <p:nvPr/>
          </p:nvSpPr>
          <p:spPr>
            <a:xfrm>
              <a:off x="1202422" y="4224442"/>
              <a:ext cx="8246386" cy="1833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6846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53606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768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Microservice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Compositor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67969" y="906907"/>
            <a:ext cx="534352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565275" algn="l"/>
                <a:tab pos="2319655" algn="l"/>
                <a:tab pos="3143250" algn="l"/>
                <a:tab pos="3784600" algn="l"/>
                <a:tab pos="4356100" algn="l"/>
              </a:tabLst>
            </a:pPr>
            <a:r>
              <a:rPr dirty="0" sz="2400" spc="-5" b="0">
                <a:latin typeface="Arial"/>
                <a:cs typeface="Arial"/>
              </a:rPr>
              <a:t>Deb</a:t>
            </a:r>
            <a:r>
              <a:rPr dirty="0" sz="2400" b="0">
                <a:latin typeface="Arial"/>
                <a:cs typeface="Arial"/>
              </a:rPr>
              <a:t>i</a:t>
            </a:r>
            <a:r>
              <a:rPr dirty="0" sz="2400" spc="-5" b="0">
                <a:latin typeface="Arial"/>
                <a:cs typeface="Arial"/>
              </a:rPr>
              <a:t>do</a:t>
            </a:r>
            <a:r>
              <a:rPr dirty="0" sz="2400" b="0">
                <a:latin typeface="Arial"/>
                <a:cs typeface="Arial"/>
              </a:rPr>
              <a:t>	</a:t>
            </a:r>
            <a:r>
              <a:rPr dirty="0" sz="2400" spc="-5" b="0">
                <a:latin typeface="Arial"/>
                <a:cs typeface="Arial"/>
              </a:rPr>
              <a:t>a</a:t>
            </a:r>
            <a:r>
              <a:rPr dirty="0" sz="2400" b="0">
                <a:latin typeface="Arial"/>
                <a:cs typeface="Arial"/>
              </a:rPr>
              <a:t>	</a:t>
            </a:r>
            <a:r>
              <a:rPr dirty="0" sz="2400" spc="-10" b="0">
                <a:latin typeface="Arial"/>
                <a:cs typeface="Arial"/>
              </a:rPr>
              <a:t>l</a:t>
            </a:r>
            <a:r>
              <a:rPr dirty="0" sz="2400" spc="-5" b="0">
                <a:latin typeface="Arial"/>
                <a:cs typeface="Arial"/>
              </a:rPr>
              <a:t>a</a:t>
            </a:r>
            <a:r>
              <a:rPr dirty="0" sz="2400" b="0">
                <a:latin typeface="Arial"/>
                <a:cs typeface="Arial"/>
              </a:rPr>
              <a:t>	</a:t>
            </a:r>
            <a:r>
              <a:rPr dirty="0" sz="2400" spc="-5" b="0">
                <a:latin typeface="Arial"/>
                <a:cs typeface="Arial"/>
              </a:rPr>
              <a:t>desco</a:t>
            </a:r>
            <a:r>
              <a:rPr dirty="0" sz="2400" b="0">
                <a:latin typeface="Arial"/>
                <a:cs typeface="Arial"/>
              </a:rPr>
              <a:t>m</a:t>
            </a:r>
            <a:r>
              <a:rPr dirty="0" sz="2400" spc="-5" b="0">
                <a:latin typeface="Arial"/>
                <a:cs typeface="Arial"/>
              </a:rPr>
              <a:t>pos</a:t>
            </a:r>
            <a:r>
              <a:rPr dirty="0" sz="2400" spc="-15" b="0">
                <a:latin typeface="Arial"/>
                <a:cs typeface="Arial"/>
              </a:rPr>
              <a:t>i</a:t>
            </a:r>
            <a:r>
              <a:rPr dirty="0" sz="2400" spc="5" b="0">
                <a:latin typeface="Arial"/>
                <a:cs typeface="Arial"/>
              </a:rPr>
              <a:t>c</a:t>
            </a:r>
            <a:r>
              <a:rPr dirty="0" sz="2400" spc="-5" b="0">
                <a:latin typeface="Arial"/>
                <a:cs typeface="Arial"/>
              </a:rPr>
              <a:t>i</a:t>
            </a:r>
            <a:r>
              <a:rPr dirty="0" sz="2400" spc="-5" b="0">
                <a:latin typeface="Arial"/>
                <a:cs typeface="Arial"/>
              </a:rPr>
              <a:t>ón  </a:t>
            </a:r>
            <a:r>
              <a:rPr dirty="0" sz="2400" spc="-5" b="0">
                <a:latin typeface="Arial"/>
                <a:cs typeface="Arial"/>
              </a:rPr>
              <a:t>“</a:t>
            </a:r>
            <a:r>
              <a:rPr dirty="0" sz="2400" spc="-5"/>
              <a:t>ProcesarInscripcionTS</a:t>
            </a:r>
            <a:r>
              <a:rPr dirty="0" sz="2400" spc="-5" b="0">
                <a:latin typeface="Arial"/>
                <a:cs typeface="Arial"/>
              </a:rPr>
              <a:t>”	se	decide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58332" y="906907"/>
            <a:ext cx="467169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14020">
              <a:lnSpc>
                <a:spcPct val="100000"/>
              </a:lnSpc>
              <a:spcBef>
                <a:spcPts val="100"/>
              </a:spcBef>
              <a:tabLst>
                <a:tab pos="956944" algn="l"/>
                <a:tab pos="1419225" algn="l"/>
                <a:tab pos="1545590" algn="l"/>
                <a:tab pos="3037840" algn="l"/>
                <a:tab pos="3575685" algn="l"/>
                <a:tab pos="3963035" algn="l"/>
                <a:tab pos="4333240" algn="l"/>
              </a:tabLst>
            </a:pPr>
            <a:r>
              <a:rPr dirty="0" sz="2400" spc="-10">
                <a:latin typeface="Arial"/>
                <a:cs typeface="Arial"/>
              </a:rPr>
              <a:t>de</a:t>
            </a:r>
            <a:r>
              <a:rPr dirty="0" sz="2400" spc="-5">
                <a:latin typeface="Arial"/>
                <a:cs typeface="Arial"/>
              </a:rPr>
              <a:t>l</a:t>
            </a:r>
            <a:r>
              <a:rPr dirty="0" sz="2400">
                <a:latin typeface="Arial"/>
                <a:cs typeface="Arial"/>
              </a:rPr>
              <a:t>		</a:t>
            </a:r>
            <a:r>
              <a:rPr dirty="0" sz="2400" spc="-5">
                <a:latin typeface="Arial"/>
                <a:cs typeface="Arial"/>
              </a:rPr>
              <a:t>servicio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		tar</a:t>
            </a:r>
            <a:r>
              <a:rPr dirty="0" sz="2400" spc="-5">
                <a:latin typeface="Arial"/>
                <a:cs typeface="Arial"/>
              </a:rPr>
              <a:t>ea  </a:t>
            </a:r>
            <a:r>
              <a:rPr dirty="0" sz="2400">
                <a:latin typeface="Arial"/>
                <a:cs typeface="Arial"/>
              </a:rPr>
              <a:t>crear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u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>
                <a:latin typeface="Arial"/>
                <a:cs typeface="Arial"/>
              </a:rPr>
              <a:t>		</a:t>
            </a:r>
            <a:r>
              <a:rPr dirty="0" sz="2400">
                <a:latin typeface="Arial"/>
                <a:cs typeface="Arial"/>
              </a:rPr>
              <a:t>micros</a:t>
            </a:r>
            <a:r>
              <a:rPr dirty="0" sz="2400" spc="-1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rvic</a:t>
            </a:r>
            <a:r>
              <a:rPr dirty="0" sz="2400">
                <a:latin typeface="Arial"/>
                <a:cs typeface="Arial"/>
              </a:rPr>
              <a:t>io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qu</a:t>
            </a:r>
            <a:r>
              <a:rPr dirty="0" sz="2400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969" y="1638680"/>
            <a:ext cx="101587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63675" algn="l"/>
                <a:tab pos="1979930" algn="l"/>
                <a:tab pos="3432810" algn="l"/>
                <a:tab pos="4203700" algn="l"/>
                <a:tab pos="4620260" algn="l"/>
                <a:tab pos="6578600" algn="l"/>
                <a:tab pos="7197090" algn="l"/>
                <a:tab pos="7697470" algn="l"/>
                <a:tab pos="8637905" algn="l"/>
                <a:tab pos="9137650" algn="l"/>
                <a:tab pos="9908540" algn="l"/>
              </a:tabLst>
            </a:pPr>
            <a:r>
              <a:rPr dirty="0" sz="2400" spc="-5">
                <a:latin typeface="Arial"/>
                <a:cs typeface="Arial"/>
              </a:rPr>
              <a:t>enc</a:t>
            </a:r>
            <a:r>
              <a:rPr dirty="0" sz="2400" spc="-15">
                <a:latin typeface="Arial"/>
                <a:cs typeface="Arial"/>
              </a:rPr>
              <a:t>a</a:t>
            </a:r>
            <a:r>
              <a:rPr dirty="0" sz="2400" spc="-5">
                <a:latin typeface="Arial"/>
                <a:cs typeface="Arial"/>
              </a:rPr>
              <a:t>r</a:t>
            </a:r>
            <a:r>
              <a:rPr dirty="0" sz="2400" spc="5">
                <a:latin typeface="Arial"/>
                <a:cs typeface="Arial"/>
              </a:rPr>
              <a:t>g</a:t>
            </a:r>
            <a:r>
              <a:rPr dirty="0" sz="2400" spc="-5">
                <a:latin typeface="Arial"/>
                <a:cs typeface="Arial"/>
              </a:rPr>
              <a:t>ue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coor</a:t>
            </a:r>
            <a:r>
              <a:rPr dirty="0" sz="2400">
                <a:latin typeface="Arial"/>
                <a:cs typeface="Arial"/>
              </a:rPr>
              <a:t>d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>
                <a:latin typeface="Arial"/>
                <a:cs typeface="Arial"/>
              </a:rPr>
              <a:t>n</a:t>
            </a:r>
            <a:r>
              <a:rPr dirty="0" sz="2400" spc="-5">
                <a:latin typeface="Arial"/>
                <a:cs typeface="Arial"/>
              </a:rPr>
              <a:t>ar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toda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l</a:t>
            </a:r>
            <a:r>
              <a:rPr dirty="0" sz="2400" spc="-5">
                <a:latin typeface="Arial"/>
                <a:cs typeface="Arial"/>
              </a:rPr>
              <a:t>a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composic</a:t>
            </a:r>
            <a:r>
              <a:rPr dirty="0" sz="2400">
                <a:latin typeface="Arial"/>
                <a:cs typeface="Arial"/>
              </a:rPr>
              <a:t>i</a:t>
            </a:r>
            <a:r>
              <a:rPr dirty="0" sz="2400" spc="-5">
                <a:latin typeface="Arial"/>
                <a:cs typeface="Arial"/>
              </a:rPr>
              <a:t>ón,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po</a:t>
            </a:r>
            <a:r>
              <a:rPr dirty="0" sz="2400" spc="-5">
                <a:latin typeface="Arial"/>
                <a:cs typeface="Arial"/>
              </a:rPr>
              <a:t>r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tal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raz</a:t>
            </a:r>
            <a:r>
              <a:rPr dirty="0" sz="2400" spc="-5">
                <a:latin typeface="Arial"/>
                <a:cs typeface="Arial"/>
              </a:rPr>
              <a:t>ón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se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creó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">
                <a:latin typeface="Arial"/>
                <a:cs typeface="Arial"/>
              </a:rPr>
              <a:t>el  </a:t>
            </a:r>
            <a:r>
              <a:rPr dirty="0" sz="2400" spc="-5">
                <a:latin typeface="Arial"/>
                <a:cs typeface="Arial"/>
              </a:rPr>
              <a:t>microservicio de</a:t>
            </a:r>
            <a:r>
              <a:rPr dirty="0" sz="2400" spc="25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ProcesarInscripcionMS</a:t>
            </a:r>
            <a:r>
              <a:rPr dirty="0" sz="2400" spc="-5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96692" y="2380869"/>
            <a:ext cx="8273415" cy="4065270"/>
            <a:chOff x="1396692" y="2380869"/>
            <a:chExt cx="8273415" cy="4065270"/>
          </a:xfrm>
        </p:grpSpPr>
        <p:sp>
          <p:nvSpPr>
            <p:cNvPr id="14" name="object 14"/>
            <p:cNvSpPr/>
            <p:nvPr/>
          </p:nvSpPr>
          <p:spPr>
            <a:xfrm>
              <a:off x="1396692" y="2844607"/>
              <a:ext cx="8273195" cy="36014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36847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53606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15053" y="2039874"/>
            <a:ext cx="328866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Prerequisito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2380869"/>
            <a:ext cx="12192000" cy="2385695"/>
            <a:chOff x="0" y="2380869"/>
            <a:chExt cx="12192000" cy="2385695"/>
          </a:xfrm>
        </p:grpSpPr>
        <p:sp>
          <p:nvSpPr>
            <p:cNvPr id="8" name="object 8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98235" y="3261360"/>
              <a:ext cx="795527" cy="890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2603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Micro Task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Segregation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7153" y="941273"/>
            <a:ext cx="9843770" cy="9417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0">
                <a:latin typeface="Arial"/>
                <a:cs typeface="Arial"/>
              </a:rPr>
              <a:t>Luego de </a:t>
            </a:r>
            <a:r>
              <a:rPr dirty="0" sz="2000" spc="-5" b="0">
                <a:latin typeface="Arial"/>
                <a:cs typeface="Arial"/>
              </a:rPr>
              <a:t>revisar la </a:t>
            </a:r>
            <a:r>
              <a:rPr dirty="0" sz="2000" b="0">
                <a:latin typeface="Arial"/>
                <a:cs typeface="Arial"/>
              </a:rPr>
              <a:t>responsabilidad del servicio de </a:t>
            </a:r>
            <a:r>
              <a:rPr dirty="0" sz="2000" spc="-5" b="0">
                <a:latin typeface="Arial"/>
                <a:cs typeface="Arial"/>
              </a:rPr>
              <a:t>entidad “</a:t>
            </a:r>
            <a:r>
              <a:rPr dirty="0" sz="2000" spc="-5"/>
              <a:t>InscripcionES</a:t>
            </a:r>
            <a:r>
              <a:rPr dirty="0" sz="2000" spc="-5" b="0">
                <a:latin typeface="Arial"/>
                <a:cs typeface="Arial"/>
              </a:rPr>
              <a:t>” </a:t>
            </a:r>
            <a:r>
              <a:rPr dirty="0" sz="2000" b="0">
                <a:latin typeface="Arial"/>
                <a:cs typeface="Arial"/>
              </a:rPr>
              <a:t>los  </a:t>
            </a:r>
            <a:r>
              <a:rPr dirty="0" sz="2000" spc="-5" b="0">
                <a:latin typeface="Arial"/>
                <a:cs typeface="Arial"/>
              </a:rPr>
              <a:t>arquitectos </a:t>
            </a:r>
            <a:r>
              <a:rPr dirty="0" sz="2000" b="0">
                <a:latin typeface="Arial"/>
                <a:cs typeface="Arial"/>
              </a:rPr>
              <a:t>deciden aplicar el </a:t>
            </a:r>
            <a:r>
              <a:rPr dirty="0" sz="2000" spc="-5" b="0">
                <a:latin typeface="Arial"/>
                <a:cs typeface="Arial"/>
              </a:rPr>
              <a:t>patrón </a:t>
            </a:r>
            <a:r>
              <a:rPr dirty="0" sz="2000" spc="-10" b="0">
                <a:latin typeface="Arial"/>
                <a:cs typeface="Arial"/>
              </a:rPr>
              <a:t>de </a:t>
            </a:r>
            <a:r>
              <a:rPr dirty="0" sz="2000" spc="-5" b="0">
                <a:latin typeface="Arial"/>
                <a:cs typeface="Arial"/>
              </a:rPr>
              <a:t>“</a:t>
            </a:r>
            <a:r>
              <a:rPr dirty="0" sz="2000" spc="-5"/>
              <a:t>Micro Task Segregation</a:t>
            </a:r>
            <a:r>
              <a:rPr dirty="0" sz="2000" spc="-5" b="0">
                <a:latin typeface="Arial"/>
                <a:cs typeface="Arial"/>
              </a:rPr>
              <a:t>” para </a:t>
            </a:r>
            <a:r>
              <a:rPr dirty="0" sz="2000" b="0">
                <a:latin typeface="Arial"/>
                <a:cs typeface="Arial"/>
              </a:rPr>
              <a:t>dividir las  responsabilidades </a:t>
            </a:r>
            <a:r>
              <a:rPr dirty="0" sz="2000" spc="5" b="0">
                <a:latin typeface="Arial"/>
                <a:cs typeface="Arial"/>
              </a:rPr>
              <a:t>CRUD </a:t>
            </a:r>
            <a:r>
              <a:rPr dirty="0" sz="2000" b="0">
                <a:latin typeface="Arial"/>
                <a:cs typeface="Arial"/>
              </a:rPr>
              <a:t>del servicio en dos diferentes servicios de </a:t>
            </a:r>
            <a:r>
              <a:rPr dirty="0" sz="2000" spc="-5" b="0">
                <a:latin typeface="Arial"/>
                <a:cs typeface="Arial"/>
              </a:rPr>
              <a:t>la </a:t>
            </a:r>
            <a:r>
              <a:rPr dirty="0" sz="2000" b="0">
                <a:latin typeface="Arial"/>
                <a:cs typeface="Arial"/>
              </a:rPr>
              <a:t>siguiente</a:t>
            </a:r>
            <a:r>
              <a:rPr dirty="0" sz="2000" spc="-13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forma: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7153" y="2161158"/>
            <a:ext cx="984440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Arial"/>
                <a:cs typeface="Arial"/>
              </a:rPr>
              <a:t>El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servicio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entidad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“</a:t>
            </a:r>
            <a:r>
              <a:rPr dirty="0" sz="2000" spc="-5" b="1">
                <a:latin typeface="Arial"/>
                <a:cs typeface="Arial"/>
              </a:rPr>
              <a:t>InscripcionES</a:t>
            </a:r>
            <a:r>
              <a:rPr dirty="0" sz="2000" spc="-5">
                <a:latin typeface="Arial"/>
                <a:cs typeface="Arial"/>
              </a:rPr>
              <a:t>”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soportará</a:t>
            </a:r>
            <a:r>
              <a:rPr dirty="0" sz="2000" spc="8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las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capacidades</a:t>
            </a:r>
            <a:r>
              <a:rPr dirty="0" sz="2000" spc="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los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comandos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crear y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actualizar.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El </a:t>
            </a:r>
            <a:r>
              <a:rPr dirty="0" sz="2000">
                <a:latin typeface="Arial"/>
                <a:cs typeface="Arial"/>
              </a:rPr>
              <a:t>microservicio “</a:t>
            </a:r>
            <a:r>
              <a:rPr dirty="0" sz="2000" b="1">
                <a:latin typeface="Arial"/>
                <a:cs typeface="Arial"/>
              </a:rPr>
              <a:t>ConsultarInscripcionesMS</a:t>
            </a:r>
            <a:r>
              <a:rPr dirty="0" sz="2000">
                <a:latin typeface="Arial"/>
                <a:cs typeface="Arial"/>
              </a:rPr>
              <a:t>” soportará las sentencias de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consulta.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06344" y="3377057"/>
            <a:ext cx="5462270" cy="3357245"/>
            <a:chOff x="2906344" y="3377057"/>
            <a:chExt cx="5462270" cy="3357245"/>
          </a:xfrm>
        </p:grpSpPr>
        <p:sp>
          <p:nvSpPr>
            <p:cNvPr id="13" name="object 13"/>
            <p:cNvSpPr/>
            <p:nvPr/>
          </p:nvSpPr>
          <p:spPr>
            <a:xfrm>
              <a:off x="2906344" y="3724229"/>
              <a:ext cx="5461974" cy="3009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36846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6556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Dedicated </a:t>
            </a:r>
            <a:r>
              <a:rPr dirty="0" spc="-10"/>
              <a:t>Microservice</a:t>
            </a:r>
            <a:r>
              <a:rPr dirty="0" spc="60"/>
              <a:t> </a:t>
            </a:r>
            <a:r>
              <a:rPr dirty="0" spc="-5"/>
              <a:t>Database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82541" y="637158"/>
            <a:ext cx="6448425" cy="5788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la lógica del </a:t>
            </a:r>
            <a:r>
              <a:rPr dirty="0" sz="1400" spc="-5">
                <a:latin typeface="Arial"/>
                <a:cs typeface="Arial"/>
              </a:rPr>
              <a:t>servicio Compose/es/</a:t>
            </a:r>
            <a:r>
              <a:rPr dirty="0" sz="1400" spc="-5" b="1">
                <a:latin typeface="Arial"/>
                <a:cs typeface="Arial"/>
              </a:rPr>
              <a:t>CursoES </a:t>
            </a:r>
            <a:r>
              <a:rPr dirty="0" sz="1400">
                <a:latin typeface="Arial"/>
                <a:cs typeface="Arial"/>
              </a:rPr>
              <a:t>para conocer los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detalles  de </a:t>
            </a:r>
            <a:r>
              <a:rPr dirty="0" sz="1400" spc="-5">
                <a:latin typeface="Arial"/>
                <a:cs typeface="Arial"/>
              </a:rPr>
              <a:t>implementación </a:t>
            </a:r>
            <a:r>
              <a:rPr dirty="0" sz="1400">
                <a:latin typeface="Arial"/>
                <a:cs typeface="Arial"/>
              </a:rPr>
              <a:t>y </a:t>
            </a:r>
            <a:r>
              <a:rPr dirty="0" sz="1400" spc="-5">
                <a:latin typeface="Arial"/>
                <a:cs typeface="Arial"/>
              </a:rPr>
              <a:t>contenerización </a:t>
            </a:r>
            <a:r>
              <a:rPr dirty="0" sz="1400">
                <a:latin typeface="Arial"/>
                <a:cs typeface="Arial"/>
              </a:rPr>
              <a:t>del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y su base de</a:t>
            </a:r>
            <a:r>
              <a:rPr dirty="0" sz="1400" spc="-1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datos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Note </a:t>
            </a:r>
            <a:r>
              <a:rPr dirty="0" sz="1400">
                <a:latin typeface="Arial"/>
                <a:cs typeface="Arial"/>
              </a:rPr>
              <a:t>que este patrón se puede aplicar para diferentes modelos</a:t>
            </a:r>
            <a:r>
              <a:rPr dirty="0" sz="1400" spc="-2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del </a:t>
            </a:r>
            <a:r>
              <a:rPr dirty="0" sz="1400" spc="-5">
                <a:latin typeface="Arial"/>
                <a:cs typeface="Arial"/>
              </a:rPr>
              <a:t>servicio</a:t>
            </a:r>
            <a:endParaRPr sz="1400">
              <a:latin typeface="Arial"/>
              <a:cs typeface="Arial"/>
            </a:endParaRPr>
          </a:p>
          <a:p>
            <a:pPr marL="12700" marR="1645285">
              <a:lnSpc>
                <a:spcPct val="2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Compilar </a:t>
            </a:r>
            <a:r>
              <a:rPr dirty="0" sz="1400">
                <a:latin typeface="Arial"/>
                <a:cs typeface="Arial"/>
              </a:rPr>
              <a:t>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de </a:t>
            </a:r>
            <a:r>
              <a:rPr dirty="0" sz="1400" spc="-5" b="1">
                <a:latin typeface="Arial"/>
                <a:cs typeface="Arial"/>
              </a:rPr>
              <a:t>CursoES </a:t>
            </a:r>
            <a:r>
              <a:rPr dirty="0" sz="1400">
                <a:latin typeface="Arial"/>
                <a:cs typeface="Arial"/>
              </a:rPr>
              <a:t>con </a:t>
            </a:r>
            <a:r>
              <a:rPr dirty="0" sz="1400" spc="-5">
                <a:latin typeface="Arial"/>
                <a:cs typeface="Arial"/>
              </a:rPr>
              <a:t>docker-compose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 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docker-compose.yaml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build</a:t>
            </a:r>
            <a:r>
              <a:rPr dirty="0" sz="140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itehl.es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-curso</a:t>
            </a:r>
            <a:endParaRPr sz="1400">
              <a:latin typeface="Arial"/>
              <a:cs typeface="Arial"/>
            </a:endParaRPr>
          </a:p>
          <a:p>
            <a:pPr marL="12700" marR="762635">
              <a:lnSpc>
                <a:spcPct val="2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Iniciar 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 spc="-5" b="1">
                <a:latin typeface="Arial"/>
                <a:cs typeface="Arial"/>
              </a:rPr>
              <a:t>CursoES </a:t>
            </a:r>
            <a:r>
              <a:rPr dirty="0" sz="1400">
                <a:latin typeface="Arial"/>
                <a:cs typeface="Arial"/>
              </a:rPr>
              <a:t>y su base de datos con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docker-compose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 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docker-compose.yaml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up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itehl.es-curso</a:t>
            </a:r>
            <a:r>
              <a:rPr dirty="0" sz="1400" spc="-11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mongo.db</a:t>
            </a:r>
            <a:endParaRPr sz="1400">
              <a:latin typeface="Arial"/>
              <a:cs typeface="Arial"/>
            </a:endParaRPr>
          </a:p>
          <a:p>
            <a:pPr marL="12700" marR="349885">
              <a:lnSpc>
                <a:spcPct val="200000"/>
              </a:lnSpc>
              <a:spcBef>
                <a:spcPts val="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Crear </a:t>
            </a:r>
            <a:r>
              <a:rPr dirty="0" sz="1400">
                <a:latin typeface="Arial"/>
                <a:cs typeface="Arial"/>
              </a:rPr>
              <a:t>datos en 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 spc="-5" b="1">
                <a:latin typeface="Arial"/>
                <a:cs typeface="Arial"/>
              </a:rPr>
              <a:t>CursoES </a:t>
            </a:r>
            <a:r>
              <a:rPr dirty="0" sz="1400">
                <a:latin typeface="Arial"/>
                <a:cs typeface="Arial"/>
              </a:rPr>
              <a:t>por medio de un POST con</a:t>
            </a:r>
            <a:r>
              <a:rPr dirty="0" sz="1400" spc="-1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Postman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http://localhost:1004/es/curso/v1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21082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"idCurso":</a:t>
            </a:r>
            <a:r>
              <a:rPr dirty="0" sz="1400" spc="-5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"1",</a:t>
            </a:r>
            <a:endParaRPr sz="1400">
              <a:latin typeface="Arial"/>
              <a:cs typeface="Arial"/>
            </a:endParaRPr>
          </a:p>
          <a:p>
            <a:pPr marL="210820" marR="1972945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"nombre":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"Arquitecto de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Microservicios",  "descripcion":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"Diseño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arquitectura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de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microservicios",  "modalidad":</a:t>
            </a:r>
            <a:r>
              <a:rPr dirty="0" sz="1400" spc="-4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"OnLine"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6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Consultar datos del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 spc="-5" b="1">
                <a:latin typeface="Arial"/>
                <a:cs typeface="Arial"/>
              </a:rPr>
              <a:t>CursoES </a:t>
            </a:r>
            <a:r>
              <a:rPr dirty="0" sz="1400">
                <a:latin typeface="Arial"/>
                <a:cs typeface="Arial"/>
              </a:rPr>
              <a:t>por medio de un GET con</a:t>
            </a:r>
            <a:r>
              <a:rPr dirty="0" sz="1400" spc="-2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Postman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http://localhost:1004/es/curso/v1/1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6747" y="734587"/>
            <a:ext cx="2689849" cy="5603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3441" y="6517640"/>
            <a:ext cx="37376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Autonomía a nivel de instancia de base de datos en el mismo</a:t>
            </a:r>
            <a:r>
              <a:rPr dirty="0" sz="900" spc="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motor.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6556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Dedicated </a:t>
            </a:r>
            <a:r>
              <a:rPr dirty="0" spc="-10"/>
              <a:t>Microservice</a:t>
            </a:r>
            <a:r>
              <a:rPr dirty="0" spc="60"/>
              <a:t> </a:t>
            </a:r>
            <a:r>
              <a:rPr dirty="0" spc="-5"/>
              <a:t>Database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64634" y="636777"/>
            <a:ext cx="6771005" cy="55746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la lógica del </a:t>
            </a:r>
            <a:r>
              <a:rPr dirty="0" sz="1400" spc="-5">
                <a:latin typeface="Arial"/>
                <a:cs typeface="Arial"/>
              </a:rPr>
              <a:t>servicio Compose/es/</a:t>
            </a:r>
            <a:r>
              <a:rPr dirty="0" sz="1400" spc="-5" b="1">
                <a:latin typeface="Arial"/>
                <a:cs typeface="Arial"/>
              </a:rPr>
              <a:t>ClienteES </a:t>
            </a:r>
            <a:r>
              <a:rPr dirty="0" sz="1400">
                <a:latin typeface="Arial"/>
                <a:cs typeface="Arial"/>
              </a:rPr>
              <a:t>para conocer los detalles</a:t>
            </a:r>
            <a:r>
              <a:rPr dirty="0" sz="1400" spc="-1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  </a:t>
            </a:r>
            <a:r>
              <a:rPr dirty="0" sz="1400" spc="-5">
                <a:latin typeface="Arial"/>
                <a:cs typeface="Arial"/>
              </a:rPr>
              <a:t>implementación </a:t>
            </a:r>
            <a:r>
              <a:rPr dirty="0" sz="1400">
                <a:latin typeface="Arial"/>
                <a:cs typeface="Arial"/>
              </a:rPr>
              <a:t>y contenerización del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y su base de</a:t>
            </a:r>
            <a:r>
              <a:rPr dirty="0" sz="1400" spc="-1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datos</a:t>
            </a:r>
            <a:endParaRPr sz="1400">
              <a:latin typeface="Arial"/>
              <a:cs typeface="Arial"/>
            </a:endParaRPr>
          </a:p>
          <a:p>
            <a:pPr marL="12700" marR="1887855">
              <a:lnSpc>
                <a:spcPct val="2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Compilar </a:t>
            </a:r>
            <a:r>
              <a:rPr dirty="0" sz="1400">
                <a:latin typeface="Arial"/>
                <a:cs typeface="Arial"/>
              </a:rPr>
              <a:t>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de </a:t>
            </a:r>
            <a:r>
              <a:rPr dirty="0" sz="1400" spc="-5" b="1">
                <a:latin typeface="Arial"/>
                <a:cs typeface="Arial"/>
              </a:rPr>
              <a:t>ClienteES </a:t>
            </a:r>
            <a:r>
              <a:rPr dirty="0" sz="1400">
                <a:latin typeface="Arial"/>
                <a:cs typeface="Arial"/>
              </a:rPr>
              <a:t>con </a:t>
            </a:r>
            <a:r>
              <a:rPr dirty="0" sz="1400" spc="-5">
                <a:latin typeface="Arial"/>
                <a:cs typeface="Arial"/>
              </a:rPr>
              <a:t>docker-compose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 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docker-compose.yaml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build</a:t>
            </a:r>
            <a:r>
              <a:rPr dirty="0" sz="1400" spc="-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itehl.es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-cliente</a:t>
            </a:r>
            <a:endParaRPr sz="1400">
              <a:latin typeface="Arial"/>
              <a:cs typeface="Arial"/>
            </a:endParaRPr>
          </a:p>
          <a:p>
            <a:pPr marL="12700" marR="1007110">
              <a:lnSpc>
                <a:spcPct val="2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Iniciar 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 spc="-5" b="1">
                <a:latin typeface="Arial"/>
                <a:cs typeface="Arial"/>
              </a:rPr>
              <a:t>ClienteES </a:t>
            </a:r>
            <a:r>
              <a:rPr dirty="0" sz="1400">
                <a:latin typeface="Arial"/>
                <a:cs typeface="Arial"/>
              </a:rPr>
              <a:t>y su base de datos con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docker-compose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 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docker-compose.yaml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up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itehl.es-cliente</a:t>
            </a:r>
            <a:r>
              <a:rPr dirty="0" sz="1400" spc="-10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mongo.db</a:t>
            </a:r>
            <a:endParaRPr sz="1400">
              <a:latin typeface="Arial"/>
              <a:cs typeface="Arial"/>
            </a:endParaRPr>
          </a:p>
          <a:p>
            <a:pPr marL="12700" marR="594360">
              <a:lnSpc>
                <a:spcPct val="2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Crear </a:t>
            </a:r>
            <a:r>
              <a:rPr dirty="0" sz="1400">
                <a:latin typeface="Arial"/>
                <a:cs typeface="Arial"/>
              </a:rPr>
              <a:t>datos en 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 spc="-5" b="1">
                <a:latin typeface="Arial"/>
                <a:cs typeface="Arial"/>
              </a:rPr>
              <a:t>ClienteES </a:t>
            </a:r>
            <a:r>
              <a:rPr dirty="0" sz="1400">
                <a:latin typeface="Arial"/>
                <a:cs typeface="Arial"/>
              </a:rPr>
              <a:t>por medio de un POST con</a:t>
            </a:r>
            <a:r>
              <a:rPr dirty="0" sz="1400" spc="-1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Postman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http://localhost:1005/es/cliente/v1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111760" marR="4896485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"idCliente":"1",  "nombres":"</a:t>
            </a:r>
            <a:r>
              <a:rPr dirty="0" sz="1400" spc="-5">
                <a:solidFill>
                  <a:srgbClr val="B51600"/>
                </a:solidFill>
                <a:latin typeface="Arial"/>
                <a:cs typeface="Arial"/>
              </a:rPr>
              <a:t>Cambiar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", 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"apellidos":"</a:t>
            </a:r>
            <a:r>
              <a:rPr dirty="0" sz="1400">
                <a:solidFill>
                  <a:srgbClr val="B51600"/>
                </a:solidFill>
                <a:latin typeface="Arial"/>
                <a:cs typeface="Arial"/>
              </a:rPr>
              <a:t>Cambiar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", 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"profesion":"</a:t>
            </a:r>
            <a:r>
              <a:rPr dirty="0" sz="1400" spc="-5">
                <a:solidFill>
                  <a:srgbClr val="B51600"/>
                </a:solidFill>
                <a:latin typeface="Arial"/>
                <a:cs typeface="Arial"/>
              </a:rPr>
              <a:t>Cambiar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",  "email":"</a:t>
            </a:r>
            <a:r>
              <a:rPr dirty="0" sz="1400" spc="-5">
                <a:solidFill>
                  <a:srgbClr val="B51600"/>
                </a:solidFill>
                <a:latin typeface="Arial"/>
                <a:cs typeface="Arial"/>
              </a:rPr>
              <a:t>Cambiar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12700" marR="545465">
              <a:lnSpc>
                <a:spcPct val="200000"/>
              </a:lnSpc>
              <a:spcBef>
                <a:spcPts val="5"/>
              </a:spcBef>
              <a:tabLst>
                <a:tab pos="329565" algn="l"/>
              </a:tabLst>
            </a:pPr>
            <a:r>
              <a:rPr dirty="0" sz="1400" spc="-5">
                <a:latin typeface="Arial"/>
                <a:cs typeface="Arial"/>
              </a:rPr>
              <a:t>6.	</a:t>
            </a:r>
            <a:r>
              <a:rPr dirty="0" sz="1400">
                <a:latin typeface="Arial"/>
                <a:cs typeface="Arial"/>
              </a:rPr>
              <a:t>Consultar datos del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 spc="-5" b="1">
                <a:latin typeface="Arial"/>
                <a:cs typeface="Arial"/>
              </a:rPr>
              <a:t>ClienteES </a:t>
            </a:r>
            <a:r>
              <a:rPr dirty="0" sz="1400">
                <a:latin typeface="Arial"/>
                <a:cs typeface="Arial"/>
              </a:rPr>
              <a:t>por medio de un GET con</a:t>
            </a:r>
            <a:r>
              <a:rPr dirty="0" sz="1400" spc="-2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Postman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http://localhost:1005/es/cliente/v1/1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6287" y="696477"/>
            <a:ext cx="2726425" cy="5679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6556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Dedicated </a:t>
            </a:r>
            <a:r>
              <a:rPr dirty="0" spc="-10"/>
              <a:t>Microservice</a:t>
            </a:r>
            <a:r>
              <a:rPr dirty="0" spc="60"/>
              <a:t> </a:t>
            </a:r>
            <a:r>
              <a:rPr dirty="0" spc="-5"/>
              <a:t>Database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83811" y="578357"/>
            <a:ext cx="6534784" cy="5361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marR="147320" indent="-3175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la lógica del </a:t>
            </a:r>
            <a:r>
              <a:rPr dirty="0" sz="1400" spc="-5">
                <a:latin typeface="Arial"/>
                <a:cs typeface="Arial"/>
              </a:rPr>
              <a:t>servicio Compose/es/</a:t>
            </a:r>
            <a:r>
              <a:rPr dirty="0" sz="1400" spc="-5" b="1">
                <a:latin typeface="Arial"/>
                <a:cs typeface="Arial"/>
              </a:rPr>
              <a:t>InscripcionES </a:t>
            </a:r>
            <a:r>
              <a:rPr dirty="0" sz="1400">
                <a:latin typeface="Arial"/>
                <a:cs typeface="Arial"/>
              </a:rPr>
              <a:t>para conocer los  detalles de </a:t>
            </a:r>
            <a:r>
              <a:rPr dirty="0" sz="1400" spc="-5">
                <a:latin typeface="Arial"/>
                <a:cs typeface="Arial"/>
              </a:rPr>
              <a:t>implementación </a:t>
            </a:r>
            <a:r>
              <a:rPr dirty="0" sz="1400">
                <a:latin typeface="Arial"/>
                <a:cs typeface="Arial"/>
              </a:rPr>
              <a:t>y </a:t>
            </a:r>
            <a:r>
              <a:rPr dirty="0" sz="1400" spc="-5">
                <a:latin typeface="Arial"/>
                <a:cs typeface="Arial"/>
              </a:rPr>
              <a:t>contenerización </a:t>
            </a:r>
            <a:r>
              <a:rPr dirty="0" sz="1400">
                <a:latin typeface="Arial"/>
                <a:cs typeface="Arial"/>
              </a:rPr>
              <a:t>del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y su base de</a:t>
            </a:r>
            <a:r>
              <a:rPr dirty="0" sz="1400" spc="-1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datos</a:t>
            </a:r>
            <a:endParaRPr sz="1400">
              <a:latin typeface="Arial"/>
              <a:cs typeface="Arial"/>
            </a:endParaRPr>
          </a:p>
          <a:p>
            <a:pPr marL="12700" marR="1326515">
              <a:lnSpc>
                <a:spcPts val="3360"/>
              </a:lnSpc>
              <a:spcBef>
                <a:spcPts val="390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Compilar </a:t>
            </a:r>
            <a:r>
              <a:rPr dirty="0" sz="1400">
                <a:latin typeface="Arial"/>
                <a:cs typeface="Arial"/>
              </a:rPr>
              <a:t>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de </a:t>
            </a:r>
            <a:r>
              <a:rPr dirty="0" sz="1400" spc="-5" b="1">
                <a:latin typeface="Arial"/>
                <a:cs typeface="Arial"/>
              </a:rPr>
              <a:t>InscripcionES </a:t>
            </a:r>
            <a:r>
              <a:rPr dirty="0" sz="1400">
                <a:latin typeface="Arial"/>
                <a:cs typeface="Arial"/>
              </a:rPr>
              <a:t>con </a:t>
            </a:r>
            <a:r>
              <a:rPr dirty="0" sz="1400" spc="-5">
                <a:latin typeface="Arial"/>
                <a:cs typeface="Arial"/>
              </a:rPr>
              <a:t>docker-compose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 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docker-compose.yaml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build</a:t>
            </a:r>
            <a:r>
              <a:rPr dirty="0" sz="1400" spc="-3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itehl.es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-inscripcion</a:t>
            </a:r>
            <a:endParaRPr sz="1400">
              <a:latin typeface="Arial"/>
              <a:cs typeface="Arial"/>
            </a:endParaRPr>
          </a:p>
          <a:p>
            <a:pPr marL="12700" marR="416559">
              <a:lnSpc>
                <a:spcPts val="336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Iniciar 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 spc="-5" b="1">
                <a:latin typeface="Arial"/>
                <a:cs typeface="Arial"/>
              </a:rPr>
              <a:t>InscripcionES </a:t>
            </a:r>
            <a:r>
              <a:rPr dirty="0" sz="1400">
                <a:latin typeface="Arial"/>
                <a:cs typeface="Arial"/>
              </a:rPr>
              <a:t>y su base de datos con </a:t>
            </a:r>
            <a:r>
              <a:rPr dirty="0" sz="1400" spc="-5">
                <a:latin typeface="Arial"/>
                <a:cs typeface="Arial"/>
              </a:rPr>
              <a:t>docker-compose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 docker-compose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-f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docker-compose.yaml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up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itehl.es-inscripcion</a:t>
            </a:r>
            <a:r>
              <a:rPr dirty="0" sz="1400" spc="-10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mongo.db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336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Crear </a:t>
            </a:r>
            <a:r>
              <a:rPr dirty="0" sz="1400">
                <a:latin typeface="Arial"/>
                <a:cs typeface="Arial"/>
              </a:rPr>
              <a:t>datos en 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 spc="-5" b="1">
                <a:latin typeface="Arial"/>
                <a:cs typeface="Arial"/>
              </a:rPr>
              <a:t>InscripcionES </a:t>
            </a:r>
            <a:r>
              <a:rPr dirty="0" sz="1400">
                <a:latin typeface="Arial"/>
                <a:cs typeface="Arial"/>
              </a:rPr>
              <a:t>por medio de un POST con</a:t>
            </a:r>
            <a:r>
              <a:rPr dirty="0" sz="1400" spc="-1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Postman </a:t>
            </a:r>
            <a:r>
              <a:rPr dirty="0" u="heavy" sz="1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http://localhost:1003/es/inscripcion/v1/crear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111760" marR="4974590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"idInscripcion":"1",  "idCurso":"1",</a:t>
            </a:r>
            <a:endParaRPr sz="1400">
              <a:latin typeface="Arial"/>
              <a:cs typeface="Arial"/>
            </a:endParaRPr>
          </a:p>
          <a:p>
            <a:pPr marL="111760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"idCliente":"1",</a:t>
            </a:r>
            <a:endParaRPr sz="1400">
              <a:latin typeface="Arial"/>
              <a:cs typeface="Arial"/>
            </a:endParaRPr>
          </a:p>
          <a:p>
            <a:pPr marL="111760" marR="3653790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"curso":"Arquitecto</a:t>
            </a:r>
            <a:r>
              <a:rPr dirty="0" sz="1400" spc="-5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Microservicios", 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"nombre":"Curso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Online Micro", 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"estado":"Inactiva"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29565" algn="l"/>
              </a:tabLst>
            </a:pPr>
            <a:r>
              <a:rPr dirty="0" sz="1400" spc="-5">
                <a:latin typeface="Arial"/>
                <a:cs typeface="Arial"/>
              </a:rPr>
              <a:t>6.	</a:t>
            </a:r>
            <a:r>
              <a:rPr dirty="0" sz="1400">
                <a:latin typeface="Arial"/>
                <a:cs typeface="Arial"/>
              </a:rPr>
              <a:t>Consultar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datos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la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base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datos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inscripciones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por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medio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Compas.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6287" y="696477"/>
            <a:ext cx="2726425" cy="5679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5535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Event-Driven </a:t>
            </a:r>
            <a:r>
              <a:rPr dirty="0" sz="1800" spc="-5" b="1">
                <a:latin typeface="Arial"/>
                <a:cs typeface="Arial"/>
              </a:rPr>
              <a:t>Messaging </a:t>
            </a:r>
            <a:r>
              <a:rPr dirty="0" sz="1800" b="1">
                <a:latin typeface="Arial"/>
                <a:cs typeface="Arial"/>
              </a:rPr>
              <a:t>/ </a:t>
            </a:r>
            <a:r>
              <a:rPr dirty="0" sz="1800" spc="-10" b="1">
                <a:latin typeface="Arial"/>
                <a:cs typeface="Arial"/>
              </a:rPr>
              <a:t>Service </a:t>
            </a:r>
            <a:r>
              <a:rPr dirty="0" sz="1800" spc="-5" b="1">
                <a:latin typeface="Arial"/>
                <a:cs typeface="Arial"/>
              </a:rPr>
              <a:t>Data</a:t>
            </a:r>
            <a:r>
              <a:rPr dirty="0" sz="1800" spc="1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Replication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055420" y="811901"/>
            <a:ext cx="8483600" cy="5685790"/>
            <a:chOff x="1055420" y="811901"/>
            <a:chExt cx="8483600" cy="5685790"/>
          </a:xfrm>
        </p:grpSpPr>
        <p:sp>
          <p:nvSpPr>
            <p:cNvPr id="11" name="object 11"/>
            <p:cNvSpPr/>
            <p:nvPr/>
          </p:nvSpPr>
          <p:spPr>
            <a:xfrm>
              <a:off x="1055420" y="811901"/>
              <a:ext cx="8483193" cy="5685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6846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14062" y="3377056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5359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Event-Driven </a:t>
            </a:r>
            <a:r>
              <a:rPr dirty="0" spc="-5"/>
              <a:t>Messaging </a:t>
            </a:r>
            <a:r>
              <a:rPr dirty="0"/>
              <a:t>/ </a:t>
            </a:r>
            <a:r>
              <a:rPr dirty="0" spc="-10"/>
              <a:t>Service </a:t>
            </a:r>
            <a:r>
              <a:rPr dirty="0" spc="-5"/>
              <a:t>Data</a:t>
            </a:r>
            <a:r>
              <a:rPr dirty="0" spc="165"/>
              <a:t> </a:t>
            </a:r>
            <a:r>
              <a:rPr dirty="0" spc="-5"/>
              <a:t>Replication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19759" y="1370457"/>
            <a:ext cx="10285095" cy="3653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la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lógica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del</a:t>
            </a:r>
            <a:r>
              <a:rPr dirty="0" sz="1400" spc="-5">
                <a:latin typeface="Arial"/>
                <a:cs typeface="Arial"/>
              </a:rPr>
              <a:t> servicio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InscripcionES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para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conocer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cómo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hace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el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proceso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creación,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publicación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y serialización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  los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mensajes.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329565" marR="224790" indent="-3175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la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lógica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del</a:t>
            </a:r>
            <a:r>
              <a:rPr dirty="0" sz="1400" spc="-5">
                <a:latin typeface="Arial"/>
                <a:cs typeface="Arial"/>
              </a:rPr>
              <a:t> servicio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ConsultarInscripcionesMS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para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conocer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cómo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hace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el proceso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creación,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suscripción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y  </a:t>
            </a:r>
            <a:r>
              <a:rPr dirty="0" sz="1400" spc="-5">
                <a:latin typeface="Arial"/>
                <a:cs typeface="Arial"/>
              </a:rPr>
              <a:t>deserialización </a:t>
            </a:r>
            <a:r>
              <a:rPr dirty="0" sz="1400">
                <a:latin typeface="Arial"/>
                <a:cs typeface="Arial"/>
              </a:rPr>
              <a:t>de los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mensajes.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el </a:t>
            </a:r>
            <a:r>
              <a:rPr dirty="0" sz="1400" spc="-5">
                <a:latin typeface="Arial"/>
                <a:cs typeface="Arial"/>
              </a:rPr>
              <a:t>archivo </a:t>
            </a:r>
            <a:r>
              <a:rPr dirty="0" sz="1400">
                <a:latin typeface="Arial"/>
                <a:cs typeface="Arial"/>
              </a:rPr>
              <a:t>de </a:t>
            </a:r>
            <a:r>
              <a:rPr dirty="0" sz="1400" spc="-5">
                <a:latin typeface="Arial"/>
                <a:cs typeface="Arial"/>
              </a:rPr>
              <a:t>docker-compose-infra.yaml </a:t>
            </a:r>
            <a:r>
              <a:rPr dirty="0" sz="1400">
                <a:latin typeface="Arial"/>
                <a:cs typeface="Arial"/>
              </a:rPr>
              <a:t>para conocer </a:t>
            </a:r>
            <a:r>
              <a:rPr dirty="0" sz="1400" spc="-5">
                <a:latin typeface="Arial"/>
                <a:cs typeface="Arial"/>
              </a:rPr>
              <a:t>cómo </a:t>
            </a:r>
            <a:r>
              <a:rPr dirty="0" sz="1400">
                <a:latin typeface="Arial"/>
                <a:cs typeface="Arial"/>
              </a:rPr>
              <a:t>está configurado Kafka y sus</a:t>
            </a:r>
            <a:r>
              <a:rPr dirty="0" sz="1400" spc="-2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dependencias.</a:t>
            </a:r>
            <a:endParaRPr sz="1400">
              <a:latin typeface="Arial"/>
              <a:cs typeface="Arial"/>
            </a:endParaRPr>
          </a:p>
          <a:p>
            <a:pPr marL="12700" marR="7866380">
              <a:lnSpc>
                <a:spcPts val="3360"/>
              </a:lnSpc>
              <a:spcBef>
                <a:spcPts val="39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Crear </a:t>
            </a:r>
            <a:r>
              <a:rPr dirty="0" sz="1400">
                <a:latin typeface="Arial"/>
                <a:cs typeface="Arial"/>
              </a:rPr>
              <a:t>tópicos en Kafka.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 docker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exec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-it kafka</a:t>
            </a:r>
            <a:r>
              <a:rPr dirty="0" sz="1400" spc="-15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/bin/bash</a:t>
            </a:r>
            <a:endParaRPr sz="1400">
              <a:latin typeface="Arial"/>
              <a:cs typeface="Arial"/>
            </a:endParaRPr>
          </a:p>
          <a:p>
            <a:pPr marL="12700" marR="1298575">
              <a:lnSpc>
                <a:spcPts val="336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kafka-topics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--create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--bootstrap-server kafka:19092 --replication-factor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1 --partitions 1 --topic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inscriptionCreated  kafka-topics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--create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--bootstrap-server kafka:19092 --replication-factor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1 --partitions 1 --topic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inscriptionUpdated  kafka-topics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--create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--bootstrap-server kafka:19092 --replication-factor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1 --partitions 1 --topic</a:t>
            </a:r>
            <a:r>
              <a:rPr dirty="0" sz="1400" spc="-6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inscriptionReplicated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5359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Event-Driven </a:t>
            </a:r>
            <a:r>
              <a:rPr dirty="0" spc="-5"/>
              <a:t>Messaging </a:t>
            </a:r>
            <a:r>
              <a:rPr dirty="0"/>
              <a:t>/ </a:t>
            </a:r>
            <a:r>
              <a:rPr dirty="0" spc="-10"/>
              <a:t>Service </a:t>
            </a:r>
            <a:r>
              <a:rPr dirty="0" spc="-5"/>
              <a:t>Data</a:t>
            </a:r>
            <a:r>
              <a:rPr dirty="0" spc="165"/>
              <a:t> </a:t>
            </a:r>
            <a:r>
              <a:rPr dirty="0" spc="-5"/>
              <a:t>Replication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91006" y="1916938"/>
            <a:ext cx="8840470" cy="3013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9565" algn="l"/>
              </a:tabLst>
            </a:pPr>
            <a:r>
              <a:rPr dirty="0" sz="1400" spc="-5">
                <a:latin typeface="Arial"/>
                <a:cs typeface="Arial"/>
              </a:rPr>
              <a:t>5.	Crear </a:t>
            </a:r>
            <a:r>
              <a:rPr dirty="0" sz="1400">
                <a:latin typeface="Arial"/>
                <a:cs typeface="Arial"/>
              </a:rPr>
              <a:t>datos en 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de </a:t>
            </a:r>
            <a:r>
              <a:rPr dirty="0" sz="1400" spc="-5">
                <a:latin typeface="Arial"/>
                <a:cs typeface="Arial"/>
              </a:rPr>
              <a:t>InscripcionES </a:t>
            </a:r>
            <a:r>
              <a:rPr dirty="0" sz="1400">
                <a:latin typeface="Arial"/>
                <a:cs typeface="Arial"/>
              </a:rPr>
              <a:t>y </a:t>
            </a:r>
            <a:r>
              <a:rPr dirty="0" sz="1400" spc="-5">
                <a:latin typeface="Arial"/>
                <a:cs typeface="Arial"/>
              </a:rPr>
              <a:t>verificar </a:t>
            </a:r>
            <a:r>
              <a:rPr dirty="0" sz="1400">
                <a:latin typeface="Arial"/>
                <a:cs typeface="Arial"/>
              </a:rPr>
              <a:t>su réplica en 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de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ConsultarInscripcionesMS.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POST</a:t>
            </a:r>
            <a:r>
              <a:rPr dirty="0" sz="1400" spc="-1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http://localhost:1003/es/inscripcion/v1/crear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111125" marR="7280275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"idInscripcion":"1",  "idCurso":"1",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"idCliente":"1",</a:t>
            </a:r>
            <a:endParaRPr sz="1400">
              <a:latin typeface="Arial"/>
              <a:cs typeface="Arial"/>
            </a:endParaRPr>
          </a:p>
          <a:p>
            <a:pPr marL="111125" marR="5959475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"curso":"Arquitecto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Microservicios", 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"nombre":"Curso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Online Micro", 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"estado":"Inactiva"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GET</a:t>
            </a:r>
            <a:r>
              <a:rPr dirty="0" sz="1400" spc="-1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http://localhost:1009/ms/consultarinscripciones/v1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/consultar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5359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Event-Driven </a:t>
            </a:r>
            <a:r>
              <a:rPr dirty="0" spc="-5"/>
              <a:t>Messaging </a:t>
            </a:r>
            <a:r>
              <a:rPr dirty="0"/>
              <a:t>/ </a:t>
            </a:r>
            <a:r>
              <a:rPr dirty="0" spc="-10"/>
              <a:t>Service </a:t>
            </a:r>
            <a:r>
              <a:rPr dirty="0" spc="-5"/>
              <a:t>Data</a:t>
            </a:r>
            <a:r>
              <a:rPr dirty="0" spc="165"/>
              <a:t> </a:t>
            </a:r>
            <a:r>
              <a:rPr dirty="0" spc="-5"/>
              <a:t>Replication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91006" y="1703577"/>
            <a:ext cx="6984365" cy="34404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AutoNum type="arabicPeriod" startAt="6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Actualizar datos en 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de InscripcionES por medio de un</a:t>
            </a:r>
            <a:r>
              <a:rPr dirty="0" sz="1400" spc="-254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PUT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6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http://localhost:1003/es/inscripcion/v1/actualizar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111125" marR="5424170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"idInscripcion":"1",  "idCurso":"1",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"idCliente":"1",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"curso":"</a:t>
            </a:r>
            <a:r>
              <a:rPr dirty="0" sz="1400" spc="-5">
                <a:solidFill>
                  <a:srgbClr val="B51600"/>
                </a:solidFill>
                <a:latin typeface="Arial"/>
                <a:cs typeface="Arial"/>
              </a:rPr>
              <a:t>Cambiar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",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"nombre":"</a:t>
            </a:r>
            <a:r>
              <a:rPr dirty="0" sz="1400" spc="-5">
                <a:solidFill>
                  <a:srgbClr val="B51600"/>
                </a:solidFill>
                <a:latin typeface="Arial"/>
                <a:cs typeface="Arial"/>
              </a:rPr>
              <a:t>Cambiar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",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"estado":"Inactiva"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200000"/>
              </a:lnSpc>
              <a:buAutoNum type="arabicPeriod" startAt="7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Verificar su réplica en el </a:t>
            </a:r>
            <a:r>
              <a:rPr dirty="0" sz="1400" spc="-5">
                <a:latin typeface="Arial"/>
                <a:cs typeface="Arial"/>
              </a:rPr>
              <a:t>servicio </a:t>
            </a:r>
            <a:r>
              <a:rPr dirty="0" sz="1400">
                <a:latin typeface="Arial"/>
                <a:cs typeface="Arial"/>
              </a:rPr>
              <a:t>de </a:t>
            </a:r>
            <a:r>
              <a:rPr dirty="0" sz="1400" spc="-5">
                <a:latin typeface="Arial"/>
                <a:cs typeface="Arial"/>
              </a:rPr>
              <a:t>ConsultarInscripcionesMS </a:t>
            </a:r>
            <a:r>
              <a:rPr dirty="0" sz="1400">
                <a:latin typeface="Arial"/>
                <a:cs typeface="Arial"/>
              </a:rPr>
              <a:t>por medio de un</a:t>
            </a:r>
            <a:r>
              <a:rPr dirty="0" sz="1400" spc="-1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GET </a:t>
            </a:r>
            <a:r>
              <a:rPr dirty="0" u="heavy" sz="1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http://localhost:1009/ms/consultarinscripciones/v1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/consultar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40259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Arquitectura </a:t>
            </a:r>
            <a:r>
              <a:rPr dirty="0" spc="-5"/>
              <a:t>Escenario 2 </a:t>
            </a:r>
            <a:r>
              <a:rPr dirty="0"/>
              <a:t>-</a:t>
            </a:r>
            <a:r>
              <a:rPr dirty="0" spc="95"/>
              <a:t> </a:t>
            </a:r>
            <a:r>
              <a:rPr dirty="0" spc="-5"/>
              <a:t>Discusión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21754" y="630377"/>
            <a:ext cx="3591560" cy="2038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819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Patrones </a:t>
            </a:r>
            <a:r>
              <a:rPr dirty="0" sz="1800" b="1">
                <a:solidFill>
                  <a:srgbClr val="FD9200"/>
                </a:solidFill>
                <a:latin typeface="Arial"/>
                <a:cs typeface="Arial"/>
              </a:rPr>
              <a:t>de</a:t>
            </a:r>
            <a:r>
              <a:rPr dirty="0" sz="1800" spc="-1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D9200"/>
                </a:solidFill>
                <a:latin typeface="Arial"/>
                <a:cs typeface="Arial"/>
              </a:rPr>
              <a:t>Diseño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5" b="1">
                <a:latin typeface="Arial"/>
                <a:cs typeface="Arial"/>
              </a:rPr>
              <a:t>Micro Task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Abstraction</a:t>
            </a:r>
            <a:endParaRPr sz="160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10" b="1">
                <a:latin typeface="Arial"/>
                <a:cs typeface="Arial"/>
              </a:rPr>
              <a:t>Microservice</a:t>
            </a:r>
            <a:r>
              <a:rPr dirty="0" sz="1600" spc="5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Compositor</a:t>
            </a:r>
            <a:endParaRPr sz="160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5" b="1">
                <a:latin typeface="Arial"/>
                <a:cs typeface="Arial"/>
              </a:rPr>
              <a:t>Micro Task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Segregation</a:t>
            </a:r>
            <a:endParaRPr sz="160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5" b="1">
                <a:latin typeface="Arial"/>
                <a:cs typeface="Arial"/>
              </a:rPr>
              <a:t>Dedicated </a:t>
            </a:r>
            <a:r>
              <a:rPr dirty="0" sz="1600" spc="-10" b="1">
                <a:latin typeface="Arial"/>
                <a:cs typeface="Arial"/>
              </a:rPr>
              <a:t>Microservice</a:t>
            </a:r>
            <a:r>
              <a:rPr dirty="0" sz="1600" spc="6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Database</a:t>
            </a:r>
            <a:endParaRPr sz="160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10" b="1">
                <a:latin typeface="Arial"/>
                <a:cs typeface="Arial"/>
              </a:rPr>
              <a:t>Event-Driven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Messaging</a:t>
            </a:r>
            <a:endParaRPr sz="1600">
              <a:latin typeface="Arial"/>
              <a:cs typeface="Arial"/>
            </a:endParaRPr>
          </a:p>
          <a:p>
            <a:pPr marL="351155" indent="-339090">
              <a:lnSpc>
                <a:spcPct val="100000"/>
              </a:lnSpc>
              <a:buAutoNum type="arabicPeriod"/>
              <a:tabLst>
                <a:tab pos="351155" algn="l"/>
                <a:tab pos="351790" algn="l"/>
              </a:tabLst>
            </a:pPr>
            <a:r>
              <a:rPr dirty="0" sz="1600" spc="-10" b="1">
                <a:latin typeface="Arial"/>
                <a:cs typeface="Arial"/>
              </a:rPr>
              <a:t>Service </a:t>
            </a:r>
            <a:r>
              <a:rPr dirty="0" sz="1600" spc="-5" b="1">
                <a:latin typeface="Arial"/>
                <a:cs typeface="Arial"/>
              </a:rPr>
              <a:t>Data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Replication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22338" y="3887470"/>
            <a:ext cx="3945254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4036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¿En qué escenarios ve la posibilidad de  aplicar estos</a:t>
            </a:r>
            <a:r>
              <a:rPr dirty="0" sz="1600" spc="-2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patrones?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¿Tiene algún aporte que quiera</a:t>
            </a:r>
            <a:r>
              <a:rPr dirty="0" sz="1600" spc="2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compartir?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¿Qué otros patrones se podrían aplicar</a:t>
            </a:r>
            <a:r>
              <a:rPr dirty="0" sz="1600" spc="6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con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Event-Driven</a:t>
            </a:r>
            <a:r>
              <a:rPr dirty="0" sz="1600" spc="-1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Messaging?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8740" y="963167"/>
            <a:ext cx="7505065" cy="4913630"/>
            <a:chOff x="458740" y="963167"/>
            <a:chExt cx="7505065" cy="4913630"/>
          </a:xfrm>
        </p:grpSpPr>
        <p:sp>
          <p:nvSpPr>
            <p:cNvPr id="13" name="object 13"/>
            <p:cNvSpPr/>
            <p:nvPr/>
          </p:nvSpPr>
          <p:spPr>
            <a:xfrm>
              <a:off x="458740" y="963167"/>
              <a:ext cx="6163025" cy="49133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36847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53606" y="2380868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49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7305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Arquitectura </a:t>
            </a:r>
            <a:r>
              <a:rPr dirty="0" spc="-5"/>
              <a:t>Escenario</a:t>
            </a:r>
            <a:r>
              <a:rPr dirty="0" spc="55"/>
              <a:t> </a:t>
            </a:r>
            <a:r>
              <a:rPr dirty="0" spc="-5"/>
              <a:t>3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972427" y="559434"/>
            <a:ext cx="4594225" cy="23742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105"/>
              </a:spcBef>
            </a:pP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Patrones de</a:t>
            </a:r>
            <a:r>
              <a:rPr dirty="0" sz="1700" spc="-1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Diseño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5" b="1">
                <a:latin typeface="Arial"/>
                <a:cs typeface="Arial"/>
              </a:rPr>
              <a:t>Logical POD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Container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b="1">
                <a:latin typeface="Arial"/>
                <a:cs typeface="Arial"/>
              </a:rPr>
              <a:t>Workload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Distribution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5" b="1">
                <a:latin typeface="Arial"/>
                <a:cs typeface="Arial"/>
              </a:rPr>
              <a:t>Service Load</a:t>
            </a:r>
            <a:r>
              <a:rPr dirty="0" sz="150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Balancing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5" b="1">
                <a:latin typeface="Arial"/>
                <a:cs typeface="Arial"/>
              </a:rPr>
              <a:t>Single-Node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Multi-Container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b="1">
                <a:latin typeface="Arial"/>
                <a:cs typeface="Arial"/>
              </a:rPr>
              <a:t>Volatile</a:t>
            </a:r>
            <a:r>
              <a:rPr dirty="0" sz="1500" spc="-3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Configuration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10" b="1">
                <a:latin typeface="Arial"/>
                <a:cs typeface="Arial"/>
              </a:rPr>
              <a:t>Autonomous </a:t>
            </a:r>
            <a:r>
              <a:rPr dirty="0" sz="1500" spc="-5" b="1">
                <a:latin typeface="Arial"/>
                <a:cs typeface="Arial"/>
              </a:rPr>
              <a:t>Proxy</a:t>
            </a:r>
            <a:r>
              <a:rPr dirty="0" sz="1500" spc="5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Service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5" b="1">
                <a:latin typeface="Arial"/>
                <a:cs typeface="Arial"/>
              </a:rPr>
              <a:t>Serverless Microservice </a:t>
            </a:r>
            <a:r>
              <a:rPr dirty="0" sz="1500" spc="-10" b="1">
                <a:latin typeface="Arial"/>
                <a:cs typeface="Arial"/>
              </a:rPr>
              <a:t>Deployment </a:t>
            </a:r>
            <a:r>
              <a:rPr dirty="0" sz="1500" b="1">
                <a:latin typeface="Arial"/>
                <a:cs typeface="Arial"/>
              </a:rPr>
              <a:t>-</a:t>
            </a:r>
            <a:r>
              <a:rPr dirty="0" sz="1500" spc="10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Ref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5" b="1">
                <a:latin typeface="Arial"/>
                <a:cs typeface="Arial"/>
              </a:rPr>
              <a:t>Log </a:t>
            </a:r>
            <a:r>
              <a:rPr dirty="0" sz="1500" spc="-10" b="1">
                <a:latin typeface="Arial"/>
                <a:cs typeface="Arial"/>
              </a:rPr>
              <a:t>Aggregator </a:t>
            </a:r>
            <a:r>
              <a:rPr dirty="0" sz="1500" spc="-5" b="1">
                <a:latin typeface="Arial"/>
                <a:cs typeface="Arial"/>
              </a:rPr>
              <a:t>y </a:t>
            </a:r>
            <a:r>
              <a:rPr dirty="0" sz="1500" b="1">
                <a:latin typeface="Arial"/>
                <a:cs typeface="Arial"/>
              </a:rPr>
              <a:t>Distributed </a:t>
            </a:r>
            <a:r>
              <a:rPr dirty="0" sz="1500" spc="-5" b="1">
                <a:latin typeface="Arial"/>
                <a:cs typeface="Arial"/>
              </a:rPr>
              <a:t>Diagnostics </a:t>
            </a:r>
            <a:r>
              <a:rPr dirty="0" sz="1500" b="1">
                <a:latin typeface="Arial"/>
                <a:cs typeface="Arial"/>
              </a:rPr>
              <a:t>-</a:t>
            </a:r>
            <a:r>
              <a:rPr dirty="0" sz="1500" spc="3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Ref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7931" y="930487"/>
            <a:ext cx="7745730" cy="4021454"/>
            <a:chOff x="217931" y="930487"/>
            <a:chExt cx="7745730" cy="4021454"/>
          </a:xfrm>
        </p:grpSpPr>
        <p:sp>
          <p:nvSpPr>
            <p:cNvPr id="12" name="object 12"/>
            <p:cNvSpPr/>
            <p:nvPr/>
          </p:nvSpPr>
          <p:spPr>
            <a:xfrm>
              <a:off x="217931" y="930487"/>
              <a:ext cx="6513534" cy="40209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6847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14061" y="3377056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53606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1934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Aprovisionamiento </a:t>
            </a:r>
            <a:r>
              <a:rPr dirty="0" spc="-10"/>
              <a:t>Ambiente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74421" y="5992469"/>
            <a:ext cx="6969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Una </a:t>
            </a:r>
            <a:r>
              <a:rPr dirty="0" sz="1800">
                <a:latin typeface="Arial"/>
                <a:cs typeface="Arial"/>
              </a:rPr>
              <a:t>vez </a:t>
            </a:r>
            <a:r>
              <a:rPr dirty="0" sz="1800" spc="-5">
                <a:latin typeface="Arial"/>
                <a:cs typeface="Arial"/>
              </a:rPr>
              <a:t>aprovisionada la infraestructura regresar a este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documento.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8730" y="1496948"/>
            <a:ext cx="9326880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Abrir </a:t>
            </a:r>
            <a:r>
              <a:rPr dirty="0" sz="2800">
                <a:latin typeface="Arial"/>
                <a:cs typeface="Arial"/>
              </a:rPr>
              <a:t>el </a:t>
            </a:r>
            <a:r>
              <a:rPr dirty="0" sz="2800" spc="-5">
                <a:latin typeface="Arial"/>
                <a:cs typeface="Arial"/>
              </a:rPr>
              <a:t>documento </a:t>
            </a:r>
            <a:r>
              <a:rPr dirty="0" sz="2800">
                <a:latin typeface="Arial"/>
                <a:cs typeface="Arial"/>
              </a:rPr>
              <a:t>“</a:t>
            </a:r>
            <a:r>
              <a:rPr dirty="0" sz="2800" b="1">
                <a:latin typeface="Arial"/>
                <a:cs typeface="Arial"/>
              </a:rPr>
              <a:t>Guía </a:t>
            </a:r>
            <a:r>
              <a:rPr dirty="0" sz="2800" spc="-5" b="1">
                <a:latin typeface="Arial"/>
                <a:cs typeface="Arial"/>
              </a:rPr>
              <a:t>Máquina Virtual.pdf</a:t>
            </a:r>
            <a:r>
              <a:rPr dirty="0" sz="2800" spc="-5">
                <a:latin typeface="Arial"/>
                <a:cs typeface="Arial"/>
              </a:rPr>
              <a:t>” y ejecutar  los pasos para </a:t>
            </a:r>
            <a:r>
              <a:rPr dirty="0" sz="2800">
                <a:latin typeface="Arial"/>
                <a:cs typeface="Arial"/>
              </a:rPr>
              <a:t>aprovisionar </a:t>
            </a:r>
            <a:r>
              <a:rPr dirty="0" sz="2800" spc="-5">
                <a:latin typeface="Arial"/>
                <a:cs typeface="Arial"/>
              </a:rPr>
              <a:t>el ambiente </a:t>
            </a:r>
            <a:r>
              <a:rPr dirty="0" sz="2800">
                <a:latin typeface="Arial"/>
                <a:cs typeface="Arial"/>
              </a:rPr>
              <a:t>local </a:t>
            </a:r>
            <a:r>
              <a:rPr dirty="0" sz="2800" spc="-5">
                <a:latin typeface="Arial"/>
                <a:cs typeface="Arial"/>
              </a:rPr>
              <a:t>por medio de  una máquina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virtual.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5146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Logical POD</a:t>
            </a:r>
            <a:r>
              <a:rPr dirty="0" spc="-20"/>
              <a:t> </a:t>
            </a:r>
            <a:r>
              <a:rPr dirty="0" spc="-5"/>
              <a:t>Container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206875" marR="5080" indent="-3175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206875" algn="l"/>
                <a:tab pos="4207510" algn="l"/>
              </a:tabLst>
            </a:pPr>
            <a:r>
              <a:rPr dirty="0" spc="-5"/>
              <a:t>Revisar </a:t>
            </a:r>
            <a:r>
              <a:rPr dirty="0"/>
              <a:t>el descriptor </a:t>
            </a:r>
            <a:r>
              <a:rPr dirty="0" spc="-5"/>
              <a:t>K8S/pods/</a:t>
            </a:r>
            <a:r>
              <a:rPr dirty="0" spc="-5" b="1">
                <a:latin typeface="Arial"/>
                <a:cs typeface="Arial"/>
              </a:rPr>
              <a:t>KPodClienteES.yml </a:t>
            </a:r>
            <a:r>
              <a:rPr dirty="0"/>
              <a:t>y entender sus </a:t>
            </a:r>
            <a:r>
              <a:rPr dirty="0" spc="-5"/>
              <a:t>metadatos  </a:t>
            </a:r>
            <a:r>
              <a:rPr dirty="0"/>
              <a:t>y</a:t>
            </a:r>
            <a:r>
              <a:rPr dirty="0" spc="-10"/>
              <a:t> </a:t>
            </a:r>
            <a:r>
              <a:rPr dirty="0"/>
              <a:t>relaciones</a:t>
            </a:r>
          </a:p>
          <a:p>
            <a:pPr marL="3877310">
              <a:lnSpc>
                <a:spcPct val="100000"/>
              </a:lnSpc>
              <a:spcBef>
                <a:spcPts val="10"/>
              </a:spcBef>
              <a:buFont typeface="Arial"/>
              <a:buAutoNum type="arabicPeriod"/>
            </a:pPr>
            <a:endParaRPr sz="1450"/>
          </a:p>
          <a:p>
            <a:pPr marL="4206875" indent="-317500">
              <a:lnSpc>
                <a:spcPct val="100000"/>
              </a:lnSpc>
              <a:buAutoNum type="arabicPeriod"/>
              <a:tabLst>
                <a:tab pos="4206875" algn="l"/>
                <a:tab pos="4207510" algn="l"/>
              </a:tabLst>
            </a:pPr>
            <a:r>
              <a:rPr dirty="0" spc="-5"/>
              <a:t>Crear </a:t>
            </a:r>
            <a:r>
              <a:rPr dirty="0"/>
              <a:t>un POD del </a:t>
            </a:r>
            <a:r>
              <a:rPr dirty="0" spc="-5"/>
              <a:t>servicio</a:t>
            </a:r>
            <a:r>
              <a:rPr dirty="0" spc="-70"/>
              <a:t> </a:t>
            </a:r>
            <a:r>
              <a:rPr dirty="0" spc="-5" b="1">
                <a:latin typeface="Arial"/>
                <a:cs typeface="Arial"/>
              </a:rPr>
              <a:t>ClienteES</a:t>
            </a:r>
          </a:p>
          <a:p>
            <a:pPr marL="3877310"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3890010">
              <a:lnSpc>
                <a:spcPct val="100000"/>
              </a:lnSpc>
            </a:pPr>
            <a:r>
              <a:rPr dirty="0">
                <a:solidFill>
                  <a:srgbClr val="FD9200"/>
                </a:solidFill>
              </a:rPr>
              <a:t>kubectl apply -f</a:t>
            </a:r>
            <a:r>
              <a:rPr dirty="0" spc="-70">
                <a:solidFill>
                  <a:srgbClr val="FD9200"/>
                </a:solidFill>
              </a:rPr>
              <a:t> </a:t>
            </a:r>
            <a:r>
              <a:rPr dirty="0" spc="-5">
                <a:solidFill>
                  <a:srgbClr val="FD9200"/>
                </a:solidFill>
              </a:rPr>
              <a:t>KPodClienteES.yml</a:t>
            </a:r>
          </a:p>
          <a:p>
            <a:pPr marL="3877310">
              <a:lnSpc>
                <a:spcPct val="100000"/>
              </a:lnSpc>
              <a:spcBef>
                <a:spcPts val="10"/>
              </a:spcBef>
            </a:pPr>
            <a:endParaRPr sz="1450"/>
          </a:p>
          <a:p>
            <a:pPr marL="4206875" indent="-317500">
              <a:lnSpc>
                <a:spcPct val="100000"/>
              </a:lnSpc>
              <a:buAutoNum type="arabicPeriod" startAt="3"/>
              <a:tabLst>
                <a:tab pos="4206875" algn="l"/>
                <a:tab pos="4207510" algn="l"/>
              </a:tabLst>
            </a:pPr>
            <a:r>
              <a:rPr dirty="0"/>
              <a:t>Listar los</a:t>
            </a:r>
            <a:r>
              <a:rPr dirty="0" spc="-50"/>
              <a:t> </a:t>
            </a:r>
            <a:r>
              <a:rPr dirty="0"/>
              <a:t>PODs</a:t>
            </a:r>
          </a:p>
          <a:p>
            <a:pPr marL="3877310">
              <a:lnSpc>
                <a:spcPct val="100000"/>
              </a:lnSpc>
              <a:spcBef>
                <a:spcPts val="15"/>
              </a:spcBef>
              <a:buFont typeface="Arial"/>
              <a:buAutoNum type="arabicPeriod" startAt="3"/>
            </a:pPr>
            <a:endParaRPr sz="1450"/>
          </a:p>
          <a:p>
            <a:pPr marL="3890010">
              <a:lnSpc>
                <a:spcPct val="100000"/>
              </a:lnSpc>
            </a:pPr>
            <a:r>
              <a:rPr dirty="0">
                <a:solidFill>
                  <a:srgbClr val="FD9200"/>
                </a:solidFill>
              </a:rPr>
              <a:t>kubectl get</a:t>
            </a:r>
            <a:r>
              <a:rPr dirty="0" spc="-70">
                <a:solidFill>
                  <a:srgbClr val="FD9200"/>
                </a:solidFill>
              </a:rPr>
              <a:t> </a:t>
            </a:r>
            <a:r>
              <a:rPr dirty="0">
                <a:solidFill>
                  <a:srgbClr val="FD9200"/>
                </a:solidFill>
              </a:rPr>
              <a:t>pods</a:t>
            </a:r>
          </a:p>
          <a:p>
            <a:pPr marL="3877310">
              <a:lnSpc>
                <a:spcPct val="100000"/>
              </a:lnSpc>
              <a:spcBef>
                <a:spcPts val="15"/>
              </a:spcBef>
            </a:pPr>
            <a:endParaRPr sz="1450"/>
          </a:p>
          <a:p>
            <a:pPr marL="4206875" indent="-317500">
              <a:lnSpc>
                <a:spcPct val="100000"/>
              </a:lnSpc>
              <a:buAutoNum type="arabicPeriod" startAt="4"/>
              <a:tabLst>
                <a:tab pos="4206875" algn="l"/>
                <a:tab pos="4207510" algn="l"/>
              </a:tabLst>
            </a:pPr>
            <a:r>
              <a:rPr dirty="0" spc="-5"/>
              <a:t>Revisar </a:t>
            </a:r>
            <a:r>
              <a:rPr dirty="0"/>
              <a:t>logs del POD del </a:t>
            </a:r>
            <a:r>
              <a:rPr dirty="0" spc="-5"/>
              <a:t>servicio</a:t>
            </a:r>
            <a:r>
              <a:rPr dirty="0" spc="-75"/>
              <a:t> </a:t>
            </a:r>
            <a:r>
              <a:rPr dirty="0" spc="-5" b="1">
                <a:latin typeface="Arial"/>
                <a:cs typeface="Arial"/>
              </a:rPr>
              <a:t>ClienteES</a:t>
            </a:r>
          </a:p>
          <a:p>
            <a:pPr marL="3877310">
              <a:lnSpc>
                <a:spcPct val="100000"/>
              </a:lnSpc>
              <a:spcBef>
                <a:spcPts val="10"/>
              </a:spcBef>
              <a:buFont typeface="Arial"/>
              <a:buAutoNum type="arabicPeriod" startAt="4"/>
            </a:pPr>
            <a:endParaRPr sz="1450">
              <a:latin typeface="Arial"/>
              <a:cs typeface="Arial"/>
            </a:endParaRPr>
          </a:p>
          <a:p>
            <a:pPr marL="3890010">
              <a:lnSpc>
                <a:spcPct val="100000"/>
              </a:lnSpc>
            </a:pPr>
            <a:r>
              <a:rPr dirty="0">
                <a:solidFill>
                  <a:srgbClr val="FD9200"/>
                </a:solidFill>
              </a:rPr>
              <a:t>kubectl logs </a:t>
            </a:r>
            <a:r>
              <a:rPr dirty="0">
                <a:solidFill>
                  <a:srgbClr val="B51600"/>
                </a:solidFill>
              </a:rPr>
              <a:t>NombrePOD</a:t>
            </a:r>
            <a:r>
              <a:rPr dirty="0" spc="-85">
                <a:solidFill>
                  <a:srgbClr val="B51600"/>
                </a:solidFill>
              </a:rPr>
              <a:t> </a:t>
            </a:r>
            <a:r>
              <a:rPr dirty="0">
                <a:solidFill>
                  <a:srgbClr val="FD9200"/>
                </a:solidFill>
              </a:rPr>
              <a:t>es-cliente</a:t>
            </a:r>
          </a:p>
          <a:p>
            <a:pPr marL="3877310">
              <a:lnSpc>
                <a:spcPct val="100000"/>
              </a:lnSpc>
              <a:spcBef>
                <a:spcPts val="15"/>
              </a:spcBef>
            </a:pPr>
            <a:endParaRPr sz="1450"/>
          </a:p>
          <a:p>
            <a:pPr marL="4206875" indent="-317500">
              <a:lnSpc>
                <a:spcPct val="100000"/>
              </a:lnSpc>
              <a:buAutoNum type="arabicPeriod" startAt="5"/>
              <a:tabLst>
                <a:tab pos="4206875" algn="l"/>
                <a:tab pos="4207510" algn="l"/>
              </a:tabLst>
            </a:pPr>
            <a:r>
              <a:rPr dirty="0"/>
              <a:t>Describir el POD del </a:t>
            </a:r>
            <a:r>
              <a:rPr dirty="0" spc="-5"/>
              <a:t>servicio</a:t>
            </a:r>
            <a:r>
              <a:rPr dirty="0" spc="-80"/>
              <a:t> </a:t>
            </a:r>
            <a:r>
              <a:rPr dirty="0" spc="-5" b="1">
                <a:latin typeface="Arial"/>
                <a:cs typeface="Arial"/>
              </a:rPr>
              <a:t>ClienteES</a:t>
            </a:r>
          </a:p>
          <a:p>
            <a:pPr marL="3877310">
              <a:lnSpc>
                <a:spcPct val="100000"/>
              </a:lnSpc>
              <a:spcBef>
                <a:spcPts val="15"/>
              </a:spcBef>
              <a:buFont typeface="Arial"/>
              <a:buAutoNum type="arabicPeriod" startAt="5"/>
            </a:pPr>
            <a:endParaRPr sz="1450">
              <a:latin typeface="Arial"/>
              <a:cs typeface="Arial"/>
            </a:endParaRPr>
          </a:p>
          <a:p>
            <a:pPr marL="3890010">
              <a:lnSpc>
                <a:spcPct val="100000"/>
              </a:lnSpc>
            </a:pPr>
            <a:r>
              <a:rPr dirty="0">
                <a:solidFill>
                  <a:srgbClr val="FD9200"/>
                </a:solidFill>
              </a:rPr>
              <a:t>kubectl describe pod</a:t>
            </a:r>
            <a:r>
              <a:rPr dirty="0" spc="-110">
                <a:solidFill>
                  <a:srgbClr val="FD9200"/>
                </a:solidFill>
              </a:rPr>
              <a:t> </a:t>
            </a:r>
            <a:r>
              <a:rPr dirty="0">
                <a:solidFill>
                  <a:srgbClr val="B51600"/>
                </a:solidFill>
              </a:rPr>
              <a:t>NombrePOD</a:t>
            </a:r>
          </a:p>
          <a:p>
            <a:pPr marL="3877310">
              <a:lnSpc>
                <a:spcPct val="100000"/>
              </a:lnSpc>
              <a:spcBef>
                <a:spcPts val="10"/>
              </a:spcBef>
            </a:pPr>
            <a:endParaRPr sz="1450"/>
          </a:p>
          <a:p>
            <a:pPr marL="4206875" indent="-317500">
              <a:lnSpc>
                <a:spcPct val="100000"/>
              </a:lnSpc>
              <a:spcBef>
                <a:spcPts val="5"/>
              </a:spcBef>
              <a:buAutoNum type="arabicPeriod" startAt="6"/>
              <a:tabLst>
                <a:tab pos="4206875" algn="l"/>
                <a:tab pos="4207510" algn="l"/>
              </a:tabLst>
            </a:pPr>
            <a:r>
              <a:rPr dirty="0"/>
              <a:t>Eliminar el POD del </a:t>
            </a:r>
            <a:r>
              <a:rPr dirty="0" spc="-5"/>
              <a:t>servicio</a:t>
            </a:r>
            <a:r>
              <a:rPr dirty="0" spc="-75"/>
              <a:t> </a:t>
            </a:r>
            <a:r>
              <a:rPr dirty="0" spc="-5" b="1">
                <a:latin typeface="Arial"/>
                <a:cs typeface="Arial"/>
              </a:rPr>
              <a:t>ClienteES</a:t>
            </a:r>
          </a:p>
          <a:p>
            <a:pPr marL="3877310"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890010">
              <a:lnSpc>
                <a:spcPct val="100000"/>
              </a:lnSpc>
            </a:pPr>
            <a:r>
              <a:rPr dirty="0">
                <a:solidFill>
                  <a:srgbClr val="FD9200"/>
                </a:solidFill>
              </a:rPr>
              <a:t>kubectl delete pod</a:t>
            </a:r>
            <a:r>
              <a:rPr dirty="0" spc="-95">
                <a:solidFill>
                  <a:srgbClr val="FD9200"/>
                </a:solidFill>
              </a:rPr>
              <a:t> </a:t>
            </a:r>
            <a:r>
              <a:rPr dirty="0">
                <a:solidFill>
                  <a:srgbClr val="B51600"/>
                </a:solidFill>
              </a:rPr>
              <a:t>NombrePOD</a:t>
            </a:r>
          </a:p>
        </p:txBody>
      </p:sp>
      <p:sp>
        <p:nvSpPr>
          <p:cNvPr id="11" name="object 11"/>
          <p:cNvSpPr/>
          <p:nvPr/>
        </p:nvSpPr>
        <p:spPr>
          <a:xfrm>
            <a:off x="1157066" y="706367"/>
            <a:ext cx="2106990" cy="5904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4130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Workload</a:t>
            </a:r>
            <a:r>
              <a:rPr dirty="0" spc="-15"/>
              <a:t> </a:t>
            </a:r>
            <a:r>
              <a:rPr dirty="0" spc="-5"/>
              <a:t>Distribution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375909" y="296926"/>
            <a:ext cx="56273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dirty="0" sz="1400" spc="-5">
                <a:latin typeface="Arial"/>
                <a:cs typeface="Arial"/>
              </a:rPr>
              <a:t>1.	Revisar </a:t>
            </a:r>
            <a:r>
              <a:rPr dirty="0" sz="1400">
                <a:latin typeface="Arial"/>
                <a:cs typeface="Arial"/>
              </a:rPr>
              <a:t>el descriptor </a:t>
            </a:r>
            <a:r>
              <a:rPr dirty="0" sz="1400" spc="-5">
                <a:latin typeface="Arial"/>
                <a:cs typeface="Arial"/>
              </a:rPr>
              <a:t>K8S/replicasets/</a:t>
            </a:r>
            <a:r>
              <a:rPr dirty="0" sz="1400" spc="-5" b="1">
                <a:latin typeface="Arial"/>
                <a:cs typeface="Arial"/>
              </a:rPr>
              <a:t>KReplicasetClienteES.yml </a:t>
            </a:r>
            <a:r>
              <a:rPr dirty="0" sz="1400">
                <a:latin typeface="Arial"/>
                <a:cs typeface="Arial"/>
              </a:rPr>
              <a:t>y  entender sus metadatos y</a:t>
            </a:r>
            <a:r>
              <a:rPr dirty="0" sz="1400" spc="-1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relaciones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75909" y="937387"/>
            <a:ext cx="3698240" cy="5788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Crear </a:t>
            </a:r>
            <a:r>
              <a:rPr dirty="0" sz="1400">
                <a:latin typeface="Arial"/>
                <a:cs typeface="Arial"/>
              </a:rPr>
              <a:t>el ReplicaSet del </a:t>
            </a:r>
            <a:r>
              <a:rPr dirty="0" sz="1400" spc="-5">
                <a:latin typeface="Arial"/>
                <a:cs typeface="Arial"/>
              </a:rPr>
              <a:t>servicio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ClienteES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2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kubectl apply -f</a:t>
            </a:r>
            <a:r>
              <a:rPr dirty="0" sz="1400" spc="-7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KReplicasetClienteES.yml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Listar los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ReplicatSet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3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kubectl get</a:t>
            </a:r>
            <a:r>
              <a:rPr dirty="0" sz="1400" spc="-7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rs</a:t>
            </a:r>
            <a:endParaRPr sz="1400">
              <a:latin typeface="Arial"/>
              <a:cs typeface="Arial"/>
            </a:endParaRPr>
          </a:p>
          <a:p>
            <a:pPr marL="12700" marR="2127250">
              <a:lnSpc>
                <a:spcPct val="200000"/>
              </a:lnSpc>
              <a:buAutoNum type="arabicPeriod" startAt="4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Listar los</a:t>
            </a:r>
            <a:r>
              <a:rPr dirty="0" sz="1400" spc="-1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PODs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 kubectl get</a:t>
            </a:r>
            <a:r>
              <a:rPr dirty="0" sz="1400" spc="-8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pods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4"/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4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Eliminar un POD del </a:t>
            </a:r>
            <a:r>
              <a:rPr dirty="0" sz="1400" spc="-5">
                <a:latin typeface="Arial"/>
                <a:cs typeface="Arial"/>
              </a:rPr>
              <a:t>servicio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ClienteES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4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kubectl delete pod</a:t>
            </a:r>
            <a:r>
              <a:rPr dirty="0" sz="1400" spc="-10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B51600"/>
                </a:solidFill>
                <a:latin typeface="Arial"/>
                <a:cs typeface="Arial"/>
              </a:rPr>
              <a:t>NombrePOD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AutoNum type="arabicPeriod" startAt="6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Listar los PODs y </a:t>
            </a:r>
            <a:r>
              <a:rPr dirty="0" sz="1400" spc="-5">
                <a:latin typeface="Arial"/>
                <a:cs typeface="Arial"/>
              </a:rPr>
              <a:t>verificar </a:t>
            </a:r>
            <a:r>
              <a:rPr dirty="0" sz="1400">
                <a:latin typeface="Arial"/>
                <a:cs typeface="Arial"/>
              </a:rPr>
              <a:t>la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cantidad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6"/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6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Describir el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ReplicaSet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6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kubectl describe rs</a:t>
            </a:r>
            <a:r>
              <a:rPr dirty="0" sz="1400" spc="-9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B51600"/>
                </a:solidFill>
                <a:latin typeface="Arial"/>
                <a:cs typeface="Arial"/>
              </a:rPr>
              <a:t>NombreReplicaset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AutoNum type="arabicPeriod" startAt="8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Eliminar el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ReplicaSet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8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kubectl delete rs</a:t>
            </a:r>
            <a:r>
              <a:rPr dirty="0" sz="1400" spc="-9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B51600"/>
                </a:solidFill>
                <a:latin typeface="Arial"/>
                <a:cs typeface="Arial"/>
              </a:rPr>
              <a:t>NombreReplicaset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9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Listar los PODs y </a:t>
            </a:r>
            <a:r>
              <a:rPr dirty="0" sz="1400" spc="-5">
                <a:latin typeface="Arial"/>
                <a:cs typeface="Arial"/>
              </a:rPr>
              <a:t>verificar </a:t>
            </a:r>
            <a:r>
              <a:rPr dirty="0" sz="1400">
                <a:latin typeface="Arial"/>
                <a:cs typeface="Arial"/>
              </a:rPr>
              <a:t>la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cantidad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5489" y="842802"/>
            <a:ext cx="5862955" cy="5179695"/>
            <a:chOff x="305489" y="842802"/>
            <a:chExt cx="5862955" cy="5179695"/>
          </a:xfrm>
        </p:grpSpPr>
        <p:sp>
          <p:nvSpPr>
            <p:cNvPr id="13" name="object 13"/>
            <p:cNvSpPr/>
            <p:nvPr/>
          </p:nvSpPr>
          <p:spPr>
            <a:xfrm>
              <a:off x="305489" y="842802"/>
              <a:ext cx="4655384" cy="51791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36847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14062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60286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Service </a:t>
            </a:r>
            <a:r>
              <a:rPr dirty="0"/>
              <a:t>Load </a:t>
            </a:r>
            <a:r>
              <a:rPr dirty="0" spc="-5"/>
              <a:t>Balancing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321588" y="970803"/>
            <a:ext cx="4547870" cy="5419725"/>
            <a:chOff x="321588" y="970803"/>
            <a:chExt cx="4547870" cy="5419725"/>
          </a:xfrm>
        </p:grpSpPr>
        <p:sp>
          <p:nvSpPr>
            <p:cNvPr id="11" name="object 11"/>
            <p:cNvSpPr/>
            <p:nvPr/>
          </p:nvSpPr>
          <p:spPr>
            <a:xfrm>
              <a:off x="321588" y="970803"/>
              <a:ext cx="4547555" cy="54193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6847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269229" y="175971"/>
            <a:ext cx="517842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9565" algn="l"/>
              </a:tabLst>
            </a:pPr>
            <a:r>
              <a:rPr dirty="0" sz="1400">
                <a:latin typeface="Arial"/>
                <a:cs typeface="Arial"/>
              </a:rPr>
              <a:t>1.	</a:t>
            </a: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el descriptor </a:t>
            </a:r>
            <a:r>
              <a:rPr dirty="0" sz="1400" spc="-5">
                <a:latin typeface="Arial"/>
                <a:cs typeface="Arial"/>
              </a:rPr>
              <a:t>K8S/services/</a:t>
            </a:r>
            <a:r>
              <a:rPr dirty="0" sz="1400" spc="-5" b="1">
                <a:latin typeface="Arial"/>
                <a:cs typeface="Arial"/>
              </a:rPr>
              <a:t>KServiceClienteES.yml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entender sus metadatos y</a:t>
            </a:r>
            <a:r>
              <a:rPr dirty="0" sz="1400" spc="-1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relaciones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69229" y="816609"/>
            <a:ext cx="4683125" cy="5848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Crear </a:t>
            </a:r>
            <a:r>
              <a:rPr dirty="0" sz="1400">
                <a:latin typeface="Arial"/>
                <a:cs typeface="Arial"/>
              </a:rPr>
              <a:t>el </a:t>
            </a:r>
            <a:r>
              <a:rPr dirty="0" sz="1400" spc="-5">
                <a:latin typeface="Arial"/>
                <a:cs typeface="Arial"/>
              </a:rPr>
              <a:t>Service </a:t>
            </a:r>
            <a:r>
              <a:rPr dirty="0" sz="1400">
                <a:latin typeface="Arial"/>
                <a:cs typeface="Arial"/>
              </a:rPr>
              <a:t>del </a:t>
            </a:r>
            <a:r>
              <a:rPr dirty="0" sz="1400" spc="-5">
                <a:latin typeface="Arial"/>
                <a:cs typeface="Arial"/>
              </a:rPr>
              <a:t>servicio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ClienteES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2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kubectl apply -f</a:t>
            </a:r>
            <a:r>
              <a:rPr dirty="0" sz="1400" spc="-7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KServiceClienteES.yml</a:t>
            </a:r>
            <a:endParaRPr sz="1400">
              <a:latin typeface="Arial"/>
              <a:cs typeface="Arial"/>
            </a:endParaRPr>
          </a:p>
          <a:p>
            <a:pPr marL="12700" marR="3082290">
              <a:lnSpc>
                <a:spcPts val="3360"/>
              </a:lnSpc>
              <a:spcBef>
                <a:spcPts val="390"/>
              </a:spcBef>
              <a:buAutoNum type="arabicPeriod" startAt="3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Listar el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Service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kubectl get</a:t>
            </a:r>
            <a:r>
              <a:rPr dirty="0" sz="1400" spc="-7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svc</a:t>
            </a:r>
            <a:endParaRPr sz="14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1295"/>
              </a:spcBef>
              <a:buAutoNum type="arabicPeriod" startAt="3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Describir el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3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kubectl describe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svc</a:t>
            </a:r>
            <a:r>
              <a:rPr dirty="0" sz="1400" spc="-8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B51600"/>
                </a:solidFill>
                <a:latin typeface="Arial"/>
                <a:cs typeface="Arial"/>
              </a:rPr>
              <a:t>NombreServicio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Crear el ReplicaSet </a:t>
            </a:r>
            <a:r>
              <a:rPr dirty="0" sz="1400" spc="-5">
                <a:latin typeface="Arial"/>
                <a:cs typeface="Arial"/>
              </a:rPr>
              <a:t>nuevamente </a:t>
            </a:r>
            <a:r>
              <a:rPr dirty="0" sz="1400">
                <a:latin typeface="Arial"/>
                <a:cs typeface="Arial"/>
              </a:rPr>
              <a:t>del </a:t>
            </a:r>
            <a:r>
              <a:rPr dirty="0" sz="1400" spc="-5">
                <a:latin typeface="Arial"/>
                <a:cs typeface="Arial"/>
              </a:rPr>
              <a:t>servicio</a:t>
            </a:r>
            <a:r>
              <a:rPr dirty="0" sz="1400" spc="-1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ClienteES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5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kubectl apply -f</a:t>
            </a:r>
            <a:r>
              <a:rPr dirty="0" sz="1400" spc="-7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KReplicasetClienteES.yml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6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Describir el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6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kubectl describe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svc</a:t>
            </a:r>
            <a:r>
              <a:rPr dirty="0" sz="1400" spc="-8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B51600"/>
                </a:solidFill>
                <a:latin typeface="Arial"/>
                <a:cs typeface="Arial"/>
              </a:rPr>
              <a:t>NombreServicio</a:t>
            </a:r>
            <a:endParaRPr sz="1400">
              <a:latin typeface="Arial"/>
              <a:cs typeface="Arial"/>
            </a:endParaRPr>
          </a:p>
          <a:p>
            <a:pPr marL="12700" marR="3069590">
              <a:lnSpc>
                <a:spcPct val="200000"/>
              </a:lnSpc>
              <a:buAutoNum type="arabicPeriod" startAt="7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Listar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Endpoints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 kubectl get</a:t>
            </a:r>
            <a:r>
              <a:rPr dirty="0" sz="1400" spc="-7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ep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eriod" startAt="7"/>
            </a:pPr>
            <a:endParaRPr sz="18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7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Eliminar el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kubectl delete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svc</a:t>
            </a:r>
            <a:r>
              <a:rPr dirty="0" sz="1400" spc="-8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B51600"/>
                </a:solidFill>
                <a:latin typeface="Arial"/>
                <a:cs typeface="Arial"/>
              </a:rPr>
              <a:t>NombreServicio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28930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Single-Node Multi-Container</a:t>
            </a:r>
            <a:r>
              <a:rPr dirty="0" spc="-105"/>
              <a:t> </a:t>
            </a:r>
            <a:r>
              <a:rPr dirty="0" spc="-5"/>
              <a:t>y</a:t>
            </a:r>
          </a:p>
          <a:p>
            <a:pPr marL="12700">
              <a:lnSpc>
                <a:spcPct val="100000"/>
              </a:lnSpc>
            </a:pPr>
            <a:r>
              <a:rPr dirty="0"/>
              <a:t>Volatile</a:t>
            </a:r>
            <a:r>
              <a:rPr dirty="0" spc="-25"/>
              <a:t> </a:t>
            </a:r>
            <a:r>
              <a:rPr dirty="0"/>
              <a:t>Configuration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03653" y="1412803"/>
            <a:ext cx="4653280" cy="4083050"/>
            <a:chOff x="103653" y="1412803"/>
            <a:chExt cx="4653280" cy="4083050"/>
          </a:xfrm>
        </p:grpSpPr>
        <p:sp>
          <p:nvSpPr>
            <p:cNvPr id="11" name="object 11"/>
            <p:cNvSpPr/>
            <p:nvPr/>
          </p:nvSpPr>
          <p:spPr>
            <a:xfrm>
              <a:off x="103653" y="1412803"/>
              <a:ext cx="4524734" cy="40827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6846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948554" y="93980"/>
            <a:ext cx="61849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dirty="0" sz="1200">
                <a:latin typeface="Arial"/>
                <a:cs typeface="Arial"/>
              </a:rPr>
              <a:t>1.	</a:t>
            </a:r>
            <a:r>
              <a:rPr dirty="0" sz="1200" spc="-5">
                <a:latin typeface="Arial"/>
                <a:cs typeface="Arial"/>
              </a:rPr>
              <a:t>Revisar el descriptor K8S/deployments/</a:t>
            </a:r>
            <a:r>
              <a:rPr dirty="0" sz="1200" spc="-5" b="1">
                <a:latin typeface="Arial"/>
                <a:cs typeface="Arial"/>
              </a:rPr>
              <a:t>KDeploymentProcesarInscripcionMS.yaml</a:t>
            </a:r>
            <a:r>
              <a:rPr dirty="0" sz="1200" spc="60" b="1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entender </a:t>
            </a:r>
            <a:r>
              <a:rPr dirty="0" sz="1200">
                <a:latin typeface="Arial"/>
                <a:cs typeface="Arial"/>
              </a:rPr>
              <a:t>sus metadatos y</a:t>
            </a:r>
            <a:r>
              <a:rPr dirty="0" sz="1200" spc="-8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relaciones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48554" y="642873"/>
            <a:ext cx="4609465" cy="5878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329565" algn="l"/>
                <a:tab pos="330200" algn="l"/>
              </a:tabLst>
            </a:pPr>
            <a:r>
              <a:rPr dirty="0" sz="1200" spc="-5">
                <a:latin typeface="Arial"/>
                <a:cs typeface="Arial"/>
              </a:rPr>
              <a:t>Crear el Deployment del servicio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ProcesarInscripcionMS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 startAt="2"/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kubectl apply -f</a:t>
            </a:r>
            <a:r>
              <a:rPr dirty="0" sz="1200" spc="-3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KDeploymentProcesarInscripcionMS.yaml</a:t>
            </a:r>
            <a:endParaRPr sz="1200">
              <a:latin typeface="Arial"/>
              <a:cs typeface="Arial"/>
            </a:endParaRPr>
          </a:p>
          <a:p>
            <a:pPr marL="12700" marR="2884170">
              <a:lnSpc>
                <a:spcPct val="200000"/>
              </a:lnSpc>
              <a:buAutoNum type="arabicPeriod" startAt="3"/>
              <a:tabLst>
                <a:tab pos="329565" algn="l"/>
                <a:tab pos="330200" algn="l"/>
              </a:tabLst>
            </a:pPr>
            <a:r>
              <a:rPr dirty="0" sz="1200" spc="-5">
                <a:latin typeface="Arial"/>
                <a:cs typeface="Arial"/>
              </a:rPr>
              <a:t>Listar el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Deployment </a:t>
            </a: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 kubectl get</a:t>
            </a:r>
            <a:r>
              <a:rPr dirty="0" sz="1200" spc="-4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deployments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 startAt="3"/>
            </a:pPr>
            <a:endParaRPr sz="12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3"/>
              <a:tabLst>
                <a:tab pos="329565" algn="l"/>
                <a:tab pos="330200" algn="l"/>
              </a:tabLst>
            </a:pPr>
            <a:r>
              <a:rPr dirty="0" sz="1200" spc="-5">
                <a:latin typeface="Arial"/>
                <a:cs typeface="Arial"/>
              </a:rPr>
              <a:t>Describir el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 startAt="3"/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kubectl describe deployments</a:t>
            </a:r>
            <a:r>
              <a:rPr dirty="0" sz="1200" spc="-5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B51600"/>
                </a:solidFill>
                <a:latin typeface="Arial"/>
                <a:cs typeface="Arial"/>
              </a:rPr>
              <a:t>NombreDeployment</a:t>
            </a:r>
            <a:endParaRPr sz="1200">
              <a:latin typeface="Arial"/>
              <a:cs typeface="Arial"/>
            </a:endParaRPr>
          </a:p>
          <a:p>
            <a:pPr marL="12700" marR="3214370">
              <a:lnSpc>
                <a:spcPct val="200000"/>
              </a:lnSpc>
              <a:buAutoNum type="arabicPeriod" startAt="5"/>
              <a:tabLst>
                <a:tab pos="329565" algn="l"/>
                <a:tab pos="330200" algn="l"/>
              </a:tabLst>
            </a:pPr>
            <a:r>
              <a:rPr dirty="0" sz="1200" spc="-5">
                <a:latin typeface="Arial"/>
                <a:cs typeface="Arial"/>
              </a:rPr>
              <a:t>Listar los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PODs </a:t>
            </a:r>
            <a:r>
              <a:rPr dirty="0" sz="120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kubectl get</a:t>
            </a:r>
            <a:r>
              <a:rPr dirty="0" sz="1200" spc="-4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pods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7"/>
              <a:tabLst>
                <a:tab pos="329565" algn="l"/>
                <a:tab pos="330200" algn="l"/>
              </a:tabLst>
            </a:pPr>
            <a:r>
              <a:rPr dirty="0" sz="1200" spc="-5">
                <a:latin typeface="Arial"/>
                <a:cs typeface="Arial"/>
              </a:rPr>
              <a:t>Escalar el Deployment(Scaling-Out) </a:t>
            </a:r>
            <a:r>
              <a:rPr dirty="0" sz="1200">
                <a:latin typeface="Arial"/>
                <a:cs typeface="Arial"/>
              </a:rPr>
              <a:t>y </a:t>
            </a:r>
            <a:r>
              <a:rPr dirty="0" sz="1200" spc="-5">
                <a:latin typeface="Arial"/>
                <a:cs typeface="Arial"/>
              </a:rPr>
              <a:t>luego listar los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PODs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 startAt="7"/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kubectl scale --replicas=10 deployments ms-procesarinscription-pod  kubectl get</a:t>
            </a:r>
            <a:r>
              <a:rPr dirty="0" sz="1200" spc="-3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pods</a:t>
            </a:r>
            <a:endParaRPr sz="1200">
              <a:latin typeface="Arial"/>
              <a:cs typeface="Arial"/>
            </a:endParaRPr>
          </a:p>
          <a:p>
            <a:pPr marL="12700" marR="88900">
              <a:lnSpc>
                <a:spcPct val="200000"/>
              </a:lnSpc>
              <a:buAutoNum type="arabicPeriod" startAt="8"/>
              <a:tabLst>
                <a:tab pos="329565" algn="l"/>
                <a:tab pos="330200" algn="l"/>
              </a:tabLst>
            </a:pPr>
            <a:r>
              <a:rPr dirty="0" sz="1200" spc="-5">
                <a:latin typeface="Arial"/>
                <a:cs typeface="Arial"/>
              </a:rPr>
              <a:t>Escalar el Deployment(Scaling-In) </a:t>
            </a:r>
            <a:r>
              <a:rPr dirty="0" sz="1200">
                <a:latin typeface="Arial"/>
                <a:cs typeface="Arial"/>
              </a:rPr>
              <a:t>y </a:t>
            </a:r>
            <a:r>
              <a:rPr dirty="0" sz="1200" spc="-5">
                <a:latin typeface="Arial"/>
                <a:cs typeface="Arial"/>
              </a:rPr>
              <a:t>luego listar los </a:t>
            </a:r>
            <a:r>
              <a:rPr dirty="0" sz="1200">
                <a:latin typeface="Arial"/>
                <a:cs typeface="Arial"/>
              </a:rPr>
              <a:t>PODs </a:t>
            </a:r>
            <a:r>
              <a:rPr dirty="0" sz="120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kubectl scale --replicas=2 deployments</a:t>
            </a:r>
            <a:r>
              <a:rPr dirty="0" sz="1200" spc="2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ms-procesarinscription-pod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10"/>
              <a:tabLst>
                <a:tab pos="330200" algn="l"/>
              </a:tabLst>
            </a:pPr>
            <a:r>
              <a:rPr dirty="0" sz="1200">
                <a:latin typeface="Arial"/>
                <a:cs typeface="Arial"/>
              </a:rPr>
              <a:t>Eliminar </a:t>
            </a:r>
            <a:r>
              <a:rPr dirty="0" sz="1200" spc="-5">
                <a:latin typeface="Arial"/>
                <a:cs typeface="Arial"/>
              </a:rPr>
              <a:t>el</a:t>
            </a:r>
            <a:r>
              <a:rPr dirty="0" sz="1200" spc="-4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Deployment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 startAt="10"/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kubectl delete deployment</a:t>
            </a:r>
            <a:r>
              <a:rPr dirty="0" sz="1200" spc="-6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B51600"/>
                </a:solidFill>
                <a:latin typeface="Arial"/>
                <a:cs typeface="Arial"/>
              </a:rPr>
              <a:t>NombreDeployment</a:t>
            </a:r>
            <a:endParaRPr sz="1200">
              <a:latin typeface="Arial"/>
              <a:cs typeface="Arial"/>
            </a:endParaRPr>
          </a:p>
          <a:p>
            <a:pPr marL="12700" marR="3214370">
              <a:lnSpc>
                <a:spcPct val="200000"/>
              </a:lnSpc>
              <a:buAutoNum type="arabicPeriod" startAt="11"/>
              <a:tabLst>
                <a:tab pos="330200" algn="l"/>
              </a:tabLst>
            </a:pPr>
            <a:r>
              <a:rPr dirty="0" sz="1200" spc="-5">
                <a:latin typeface="Arial"/>
                <a:cs typeface="Arial"/>
              </a:rPr>
              <a:t>Listar los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PODs </a:t>
            </a:r>
            <a:r>
              <a:rPr dirty="0" sz="120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kubectl get</a:t>
            </a:r>
            <a:r>
              <a:rPr dirty="0" sz="1200" spc="-4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D9200"/>
                </a:solidFill>
                <a:latin typeface="Arial"/>
                <a:cs typeface="Arial"/>
              </a:rPr>
              <a:t>pods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39" y="216534"/>
            <a:ext cx="3003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Autonomous Proxy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307591" y="691632"/>
            <a:ext cx="7973695" cy="5686425"/>
            <a:chOff x="1307591" y="691632"/>
            <a:chExt cx="7973695" cy="5686425"/>
          </a:xfrm>
        </p:grpSpPr>
        <p:sp>
          <p:nvSpPr>
            <p:cNvPr id="11" name="object 11"/>
            <p:cNvSpPr/>
            <p:nvPr/>
          </p:nvSpPr>
          <p:spPr>
            <a:xfrm>
              <a:off x="1307591" y="691632"/>
              <a:ext cx="7973632" cy="56863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36846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14062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00355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Autonomous Proxy</a:t>
            </a:r>
            <a:r>
              <a:rPr dirty="0" spc="-30"/>
              <a:t> </a:t>
            </a:r>
            <a:r>
              <a:rPr dirty="0" spc="-1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0684" y="579882"/>
            <a:ext cx="9471025" cy="6198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500">
                <a:latin typeface="Arial"/>
                <a:cs typeface="Arial"/>
              </a:rPr>
              <a:t>Instalar controlador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Nginx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1550">
              <a:latin typeface="Arial"/>
              <a:cs typeface="Arial"/>
            </a:endParaRPr>
          </a:p>
          <a:p>
            <a:pPr marL="12700" marR="3520440">
              <a:lnSpc>
                <a:spcPct val="100000"/>
              </a:lnSpc>
            </a:pPr>
            <a:r>
              <a:rPr dirty="0" sz="1500" spc="-5">
                <a:latin typeface="Arial"/>
                <a:cs typeface="Arial"/>
              </a:rPr>
              <a:t>kubectl apply </a:t>
            </a:r>
            <a:r>
              <a:rPr dirty="0" sz="1500">
                <a:latin typeface="Arial"/>
                <a:cs typeface="Arial"/>
              </a:rPr>
              <a:t>-f </a:t>
            </a:r>
            <a:r>
              <a:rPr dirty="0" sz="1500" spc="-5">
                <a:latin typeface="Arial"/>
                <a:cs typeface="Arial"/>
              </a:rPr>
              <a:t>https://raw.githubusercontent.com/kubernetes/ingress-  nginx/master/deploy/static/provider/cloud/deploy.yaml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2"/>
              <a:tabLst>
                <a:tab pos="329565" algn="l"/>
                <a:tab pos="330200" algn="l"/>
              </a:tabLst>
            </a:pPr>
            <a:r>
              <a:rPr dirty="0" sz="1500">
                <a:latin typeface="Arial"/>
                <a:cs typeface="Arial"/>
              </a:rPr>
              <a:t>Crear nombres </a:t>
            </a:r>
            <a:r>
              <a:rPr dirty="0" sz="1500" spc="-5">
                <a:latin typeface="Arial"/>
                <a:cs typeface="Arial"/>
              </a:rPr>
              <a:t>en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etc/host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eriod" startAt="2"/>
            </a:pPr>
            <a:endParaRPr sz="1550">
              <a:latin typeface="Arial"/>
              <a:cs typeface="Arial"/>
            </a:endParaRPr>
          </a:p>
          <a:p>
            <a:pPr marL="12700" marR="6064885">
              <a:lnSpc>
                <a:spcPct val="100000"/>
              </a:lnSpc>
            </a:pPr>
            <a:r>
              <a:rPr dirty="0" sz="1500" b="1">
                <a:latin typeface="Arial"/>
                <a:cs typeface="Arial"/>
              </a:rPr>
              <a:t>IP_LB_Cluster_Cambiar </a:t>
            </a:r>
            <a:r>
              <a:rPr dirty="0" sz="1500">
                <a:latin typeface="Arial"/>
                <a:cs typeface="Arial"/>
              </a:rPr>
              <a:t>es.curso  </a:t>
            </a:r>
            <a:r>
              <a:rPr dirty="0" sz="1500" b="1">
                <a:latin typeface="Arial"/>
                <a:cs typeface="Arial"/>
              </a:rPr>
              <a:t>IP_LB_Cluster_Cambiar </a:t>
            </a:r>
            <a:r>
              <a:rPr dirty="0" sz="1500">
                <a:latin typeface="Arial"/>
                <a:cs typeface="Arial"/>
              </a:rPr>
              <a:t>es.cliente  </a:t>
            </a:r>
            <a:r>
              <a:rPr dirty="0" sz="1500" b="1">
                <a:latin typeface="Arial"/>
                <a:cs typeface="Arial"/>
              </a:rPr>
              <a:t>IP_LB_Cluster_Cambiar</a:t>
            </a:r>
            <a:r>
              <a:rPr dirty="0" sz="1500" spc="-85" b="1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es.inscripcion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3"/>
              <a:tabLst>
                <a:tab pos="329565" algn="l"/>
                <a:tab pos="330200" algn="l"/>
              </a:tabLst>
            </a:pPr>
            <a:r>
              <a:rPr dirty="0" sz="1500" spc="-5">
                <a:latin typeface="Arial"/>
                <a:cs typeface="Arial"/>
              </a:rPr>
              <a:t>Revisar </a:t>
            </a:r>
            <a:r>
              <a:rPr dirty="0" sz="1500">
                <a:latin typeface="Arial"/>
                <a:cs typeface="Arial"/>
              </a:rPr>
              <a:t>los descriptores de los ingress en </a:t>
            </a:r>
            <a:r>
              <a:rPr dirty="0" sz="1500" spc="-5">
                <a:latin typeface="Arial"/>
                <a:cs typeface="Arial"/>
              </a:rPr>
              <a:t>K8S/helm services/charts/InscripcionES/templates </a:t>
            </a:r>
            <a:r>
              <a:rPr dirty="0" sz="1500">
                <a:latin typeface="Arial"/>
                <a:cs typeface="Arial"/>
              </a:rPr>
              <a:t>y entender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sus</a:t>
            </a:r>
            <a:endParaRPr sz="15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  <a:spcBef>
                <a:spcPts val="5"/>
              </a:spcBef>
            </a:pPr>
            <a:r>
              <a:rPr dirty="0" sz="1500">
                <a:latin typeface="Arial"/>
                <a:cs typeface="Arial"/>
              </a:rPr>
              <a:t>metadatos 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relaciones</a:t>
            </a:r>
            <a:endParaRPr sz="1500">
              <a:latin typeface="Arial"/>
              <a:cs typeface="Arial"/>
            </a:endParaRPr>
          </a:p>
          <a:p>
            <a:pPr marL="12700" marR="3444875">
              <a:lnSpc>
                <a:spcPct val="200000"/>
              </a:lnSpc>
              <a:buAutoNum type="arabicPeriod" startAt="4"/>
              <a:tabLst>
                <a:tab pos="329565" algn="l"/>
                <a:tab pos="330200" algn="l"/>
              </a:tabLst>
            </a:pPr>
            <a:r>
              <a:rPr dirty="0" sz="1500">
                <a:latin typeface="Arial"/>
                <a:cs typeface="Arial"/>
              </a:rPr>
              <a:t>Crear datos </a:t>
            </a:r>
            <a:r>
              <a:rPr dirty="0" sz="1500" spc="-5">
                <a:latin typeface="Arial"/>
                <a:cs typeface="Arial"/>
              </a:rPr>
              <a:t>del servicio CursoES publicado por medio de un POST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  <a:hlinkClick r:id="rId5"/>
              </a:rPr>
              <a:t> http://es.curso/es/curso/v1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"idCurso":"1",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"nombre":"Arquitecto</a:t>
            </a:r>
            <a:r>
              <a:rPr dirty="0" u="heavy" sz="1500" spc="-3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Microservicios",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"descripcion":"Diseño 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arquitectura</a:t>
            </a:r>
            <a:r>
              <a:rPr dirty="0" u="heavy" sz="1500" spc="-5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microservicios",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"modalidad":"OnLine"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 spc="-1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"profesion":"</a:t>
            </a:r>
            <a:r>
              <a:rPr dirty="0" u="heavy" sz="1500">
                <a:solidFill>
                  <a:srgbClr val="B516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Cambiar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",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"email":"</a:t>
            </a:r>
            <a:r>
              <a:rPr dirty="0" u="heavy" sz="1500">
                <a:solidFill>
                  <a:srgbClr val="B516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Cambiar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"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300355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Autonomous Proxy</a:t>
            </a:r>
            <a:r>
              <a:rPr dirty="0" spc="-30"/>
              <a:t> </a:t>
            </a:r>
            <a:r>
              <a:rPr dirty="0" spc="-1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6322" y="616077"/>
            <a:ext cx="9471660" cy="5970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1155" indent="-33909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351155" algn="l"/>
                <a:tab pos="351790" algn="l"/>
              </a:tabLst>
            </a:pPr>
            <a:r>
              <a:rPr dirty="0" sz="1500">
                <a:latin typeface="Arial"/>
                <a:cs typeface="Arial"/>
              </a:rPr>
              <a:t>Crear datos </a:t>
            </a:r>
            <a:r>
              <a:rPr dirty="0" sz="1500" spc="-5">
                <a:latin typeface="Arial"/>
                <a:cs typeface="Arial"/>
              </a:rPr>
              <a:t>del servicio </a:t>
            </a:r>
            <a:r>
              <a:rPr dirty="0" sz="1500">
                <a:latin typeface="Arial"/>
                <a:cs typeface="Arial"/>
              </a:rPr>
              <a:t>ClienteES publicado </a:t>
            </a:r>
            <a:r>
              <a:rPr dirty="0" sz="1500" spc="-5">
                <a:latin typeface="Arial"/>
                <a:cs typeface="Arial"/>
              </a:rPr>
              <a:t>por medio de un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POST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5"/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http://es.cliente/es/cliente/v1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"idCliente":"1",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"nombres":"</a:t>
            </a:r>
            <a:r>
              <a:rPr dirty="0" u="heavy" sz="1500">
                <a:solidFill>
                  <a:srgbClr val="B516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Cambiar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",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"apellidos":"</a:t>
            </a:r>
            <a:r>
              <a:rPr dirty="0" u="heavy" sz="1500">
                <a:solidFill>
                  <a:srgbClr val="B516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Cambiar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",</a:t>
            </a:r>
            <a:endParaRPr sz="1500">
              <a:latin typeface="Arial"/>
              <a:cs typeface="Arial"/>
            </a:endParaRPr>
          </a:p>
          <a:p>
            <a:pPr marL="12700" marR="3022600">
              <a:lnSpc>
                <a:spcPct val="200000"/>
              </a:lnSpc>
              <a:buAutoNum type="arabicPeriod" startAt="6"/>
              <a:tabLst>
                <a:tab pos="351155" algn="l"/>
                <a:tab pos="351790" algn="l"/>
              </a:tabLst>
            </a:pPr>
            <a:r>
              <a:rPr dirty="0" sz="1500">
                <a:latin typeface="Arial"/>
                <a:cs typeface="Arial"/>
              </a:rPr>
              <a:t>Crear datos </a:t>
            </a:r>
            <a:r>
              <a:rPr dirty="0" sz="1500" spc="-5">
                <a:latin typeface="Arial"/>
                <a:cs typeface="Arial"/>
              </a:rPr>
              <a:t>del servicio </a:t>
            </a:r>
            <a:r>
              <a:rPr dirty="0" sz="1500">
                <a:latin typeface="Arial"/>
                <a:cs typeface="Arial"/>
              </a:rPr>
              <a:t>InscripcionES </a:t>
            </a:r>
            <a:r>
              <a:rPr dirty="0" sz="1500" spc="-5">
                <a:latin typeface="Arial"/>
                <a:cs typeface="Arial"/>
              </a:rPr>
              <a:t>publicado por medio de un POST </a:t>
            </a:r>
            <a:r>
              <a:rPr dirty="0" u="heavy" sz="15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 http://es.inscripcion/es/inscripcion/v1/crear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eriod" startAt="6"/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"idInscripcion":"1",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"idCurso":"1",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"idCliente":"1",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"curso":"Arquitecto</a:t>
            </a:r>
            <a:r>
              <a:rPr dirty="0" u="heavy" sz="1500" spc="-3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Microservicios",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"nombre":"Curso 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Online</a:t>
            </a:r>
            <a:r>
              <a:rPr dirty="0" u="heavy" sz="1500" spc="-2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Micro",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 "estado":"Inactiva"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>
                <a:solidFill>
                  <a:srgbClr val="FD9200"/>
                </a:solidFill>
                <a:uFill>
                  <a:solidFill>
                    <a:srgbClr val="FD9200"/>
                  </a:solidFill>
                </a:u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351155" marR="5080" indent="-338455">
              <a:lnSpc>
                <a:spcPct val="100000"/>
              </a:lnSpc>
              <a:buAutoNum type="arabicPeriod" startAt="7"/>
              <a:tabLst>
                <a:tab pos="351155" algn="l"/>
                <a:tab pos="351790" algn="l"/>
              </a:tabLst>
            </a:pPr>
            <a:r>
              <a:rPr dirty="0" sz="1500" spc="-5">
                <a:latin typeface="Arial"/>
                <a:cs typeface="Arial"/>
              </a:rPr>
              <a:t>Consultar </a:t>
            </a:r>
            <a:r>
              <a:rPr dirty="0" sz="1500">
                <a:latin typeface="Arial"/>
                <a:cs typeface="Arial"/>
              </a:rPr>
              <a:t>datos del </a:t>
            </a:r>
            <a:r>
              <a:rPr dirty="0" sz="1500" spc="-5">
                <a:latin typeface="Arial"/>
                <a:cs typeface="Arial"/>
              </a:rPr>
              <a:t>servicio </a:t>
            </a:r>
            <a:r>
              <a:rPr dirty="0" sz="1500">
                <a:latin typeface="Arial"/>
                <a:cs typeface="Arial"/>
              </a:rPr>
              <a:t>inscripción </a:t>
            </a:r>
            <a:r>
              <a:rPr dirty="0" sz="1500" spc="-5">
                <a:latin typeface="Arial"/>
                <a:cs typeface="Arial"/>
              </a:rPr>
              <a:t>publicado </a:t>
            </a:r>
            <a:r>
              <a:rPr dirty="0" sz="1500">
                <a:latin typeface="Arial"/>
                <a:cs typeface="Arial"/>
              </a:rPr>
              <a:t>por </a:t>
            </a:r>
            <a:r>
              <a:rPr dirty="0" sz="1500" spc="-5">
                <a:latin typeface="Arial"/>
                <a:cs typeface="Arial"/>
              </a:rPr>
              <a:t>medio </a:t>
            </a:r>
            <a:r>
              <a:rPr dirty="0" sz="1500">
                <a:latin typeface="Arial"/>
                <a:cs typeface="Arial"/>
              </a:rPr>
              <a:t>de un </a:t>
            </a:r>
            <a:r>
              <a:rPr dirty="0" sz="1500" spc="-5">
                <a:latin typeface="Arial"/>
                <a:cs typeface="Arial"/>
              </a:rPr>
              <a:t>GET, </a:t>
            </a:r>
            <a:r>
              <a:rPr dirty="0" sz="1500">
                <a:latin typeface="Arial"/>
                <a:cs typeface="Arial"/>
              </a:rPr>
              <a:t>en este paso el “Ingress” ejecuta el  redirect </a:t>
            </a:r>
            <a:r>
              <a:rPr dirty="0" sz="1500" spc="-5">
                <a:latin typeface="Arial"/>
                <a:cs typeface="Arial"/>
              </a:rPr>
              <a:t>al microservicio de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ConsultarInscripcionesMS.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5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7"/>
              </a:rPr>
              <a:t>http://es.inscripcion/es/inscripcion/v1/consultar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3828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Serverless Microservice </a:t>
            </a:r>
            <a:r>
              <a:rPr dirty="0" spc="-5"/>
              <a:t>Deployment </a:t>
            </a:r>
            <a:r>
              <a:rPr dirty="0"/>
              <a:t>-</a:t>
            </a:r>
            <a:r>
              <a:rPr dirty="0" spc="160"/>
              <a:t> </a:t>
            </a:r>
            <a:r>
              <a:rPr dirty="0" spc="-5"/>
              <a:t>Referencia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65607" y="1836316"/>
            <a:ext cx="2330444" cy="3264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952871" y="1664970"/>
            <a:ext cx="3803650" cy="3227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9565" algn="l"/>
              </a:tabLst>
            </a:pPr>
            <a:r>
              <a:rPr dirty="0" sz="1400" spc="-5">
                <a:latin typeface="Arial"/>
                <a:cs typeface="Arial"/>
              </a:rPr>
              <a:t>1.	Revisar </a:t>
            </a:r>
            <a:r>
              <a:rPr dirty="0" sz="1400">
                <a:latin typeface="Arial"/>
                <a:cs typeface="Arial"/>
              </a:rPr>
              <a:t>la lógica del </a:t>
            </a:r>
            <a:r>
              <a:rPr dirty="0" sz="1400" spc="-5">
                <a:latin typeface="Arial"/>
                <a:cs typeface="Arial"/>
              </a:rPr>
              <a:t>servicio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EmailUS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3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Instalar Azure Functions</a:t>
            </a:r>
            <a:r>
              <a:rPr dirty="0" sz="1400" spc="-1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Tools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3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heavy" sz="1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Azure Functions</a:t>
            </a:r>
            <a:r>
              <a:rPr dirty="0" u="heavy" sz="1400" spc="-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heavy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Tools</a:t>
            </a:r>
            <a:endParaRPr sz="1400">
              <a:latin typeface="Arial"/>
              <a:cs typeface="Arial"/>
            </a:endParaRPr>
          </a:p>
          <a:p>
            <a:pPr marL="12700" marR="2131060">
              <a:lnSpc>
                <a:spcPct val="200000"/>
              </a:lnSpc>
              <a:buAutoNum type="arabicPeriod" startAt="4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Compilar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función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D9200"/>
                </a:solidFill>
                <a:latin typeface="Arial"/>
                <a:cs typeface="Arial"/>
              </a:rPr>
              <a:t>mvn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clean</a:t>
            </a:r>
            <a:r>
              <a:rPr dirty="0" sz="1400" spc="-5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package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4"/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4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Desplegar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función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4"/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FD9200"/>
                </a:solidFill>
                <a:latin typeface="Arial"/>
                <a:cs typeface="Arial"/>
              </a:rPr>
              <a:t>mvn</a:t>
            </a:r>
            <a:r>
              <a:rPr dirty="0" sz="140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D9200"/>
                </a:solidFill>
                <a:latin typeface="Arial"/>
                <a:cs typeface="Arial"/>
              </a:rPr>
              <a:t>azure-functions:deploy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 startAt="6"/>
              <a:tabLst>
                <a:tab pos="329565" algn="l"/>
                <a:tab pos="330200" algn="l"/>
              </a:tabLst>
            </a:pPr>
            <a:r>
              <a:rPr dirty="0" sz="1400" spc="-5">
                <a:latin typeface="Arial"/>
                <a:cs typeface="Arial"/>
              </a:rPr>
              <a:t>Revisar </a:t>
            </a:r>
            <a:r>
              <a:rPr dirty="0" sz="1400">
                <a:latin typeface="Arial"/>
                <a:cs typeface="Arial"/>
              </a:rPr>
              <a:t>función desplegada en Azure</a:t>
            </a:r>
            <a:r>
              <a:rPr dirty="0" sz="1400" spc="-1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Portal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936" y="6212840"/>
            <a:ext cx="5860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7"/>
              </a:rPr>
              <a:t>https://docs.microsoft.com/en-us/azure/azure-functions/functions-develop-vs-code?tabs=csharp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59289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Log </a:t>
            </a:r>
            <a:r>
              <a:rPr dirty="0" spc="-10"/>
              <a:t>Aggregator </a:t>
            </a:r>
            <a:r>
              <a:rPr dirty="0" spc="-5"/>
              <a:t>y Distributed Diagnostics </a:t>
            </a:r>
            <a:r>
              <a:rPr dirty="0"/>
              <a:t>-</a:t>
            </a:r>
            <a:r>
              <a:rPr dirty="0" spc="120"/>
              <a:t> </a:t>
            </a:r>
            <a:r>
              <a:rPr dirty="0" spc="-5"/>
              <a:t>Referencia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37261" y="6277152"/>
            <a:ext cx="31565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  <a:hlinkClick r:id="rId5"/>
              </a:rPr>
              <a:t>https://youtu.be/RjsNmapggPU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35608" y="1344167"/>
            <a:ext cx="8829040" cy="4069079"/>
            <a:chOff x="1435608" y="1344167"/>
            <a:chExt cx="8829040" cy="4069079"/>
          </a:xfrm>
        </p:grpSpPr>
        <p:sp>
          <p:nvSpPr>
            <p:cNvPr id="12" name="object 12"/>
            <p:cNvSpPr/>
            <p:nvPr/>
          </p:nvSpPr>
          <p:spPr>
            <a:xfrm>
              <a:off x="1435608" y="1344167"/>
              <a:ext cx="8828532" cy="40690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36847" y="4191126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53606" y="2380868"/>
              <a:ext cx="1709800" cy="9875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59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39" y="216534"/>
            <a:ext cx="27305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Arquitectura </a:t>
            </a:r>
            <a:r>
              <a:rPr dirty="0" spc="-5"/>
              <a:t>Escenario</a:t>
            </a:r>
            <a:r>
              <a:rPr dirty="0" spc="55"/>
              <a:t> </a:t>
            </a:r>
            <a:r>
              <a:rPr dirty="0" spc="-5"/>
              <a:t>3</a:t>
            </a:r>
          </a:p>
        </p:txBody>
      </p:sp>
      <p:sp>
        <p:nvSpPr>
          <p:cNvPr id="4" name="object 4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022338" y="4253229"/>
            <a:ext cx="387350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6860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¿En qué escenarios ve la posibilidad de  aplicar estos</a:t>
            </a:r>
            <a:r>
              <a:rPr dirty="0" sz="1600" spc="-2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patrones?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¿Tiene algún aporte que quiera</a:t>
            </a:r>
            <a:r>
              <a:rPr dirty="0" sz="1600" spc="40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D9200"/>
                </a:solidFill>
                <a:latin typeface="Arial"/>
                <a:cs typeface="Arial"/>
              </a:rPr>
              <a:t>compartir?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72427" y="559434"/>
            <a:ext cx="4594225" cy="23742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105"/>
              </a:spcBef>
            </a:pP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Patrones de</a:t>
            </a:r>
            <a:r>
              <a:rPr dirty="0" sz="1700" spc="-1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D9200"/>
                </a:solidFill>
                <a:latin typeface="Arial"/>
                <a:cs typeface="Arial"/>
              </a:rPr>
              <a:t>Diseño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5" b="1">
                <a:latin typeface="Arial"/>
                <a:cs typeface="Arial"/>
              </a:rPr>
              <a:t>Logical POD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Container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b="1">
                <a:latin typeface="Arial"/>
                <a:cs typeface="Arial"/>
              </a:rPr>
              <a:t>Workload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Distribution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5" b="1">
                <a:latin typeface="Arial"/>
                <a:cs typeface="Arial"/>
              </a:rPr>
              <a:t>Service Load</a:t>
            </a:r>
            <a:r>
              <a:rPr dirty="0" sz="150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Balancing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5" b="1">
                <a:latin typeface="Arial"/>
                <a:cs typeface="Arial"/>
              </a:rPr>
              <a:t>Single-Node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Multi-Container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b="1">
                <a:latin typeface="Arial"/>
                <a:cs typeface="Arial"/>
              </a:rPr>
              <a:t>Volatile</a:t>
            </a:r>
            <a:r>
              <a:rPr dirty="0" sz="1500" spc="-3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Configuration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10" b="1">
                <a:latin typeface="Arial"/>
                <a:cs typeface="Arial"/>
              </a:rPr>
              <a:t>Autonomous </a:t>
            </a:r>
            <a:r>
              <a:rPr dirty="0" sz="1500" spc="-5" b="1">
                <a:latin typeface="Arial"/>
                <a:cs typeface="Arial"/>
              </a:rPr>
              <a:t>Proxy</a:t>
            </a:r>
            <a:r>
              <a:rPr dirty="0" sz="1500" spc="5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Service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5" b="1">
                <a:latin typeface="Arial"/>
                <a:cs typeface="Arial"/>
              </a:rPr>
              <a:t>Serverless Microservice </a:t>
            </a:r>
            <a:r>
              <a:rPr dirty="0" sz="1500" spc="-10" b="1">
                <a:latin typeface="Arial"/>
                <a:cs typeface="Arial"/>
              </a:rPr>
              <a:t>Deployment </a:t>
            </a:r>
            <a:r>
              <a:rPr dirty="0" sz="1500" b="1">
                <a:latin typeface="Arial"/>
                <a:cs typeface="Arial"/>
              </a:rPr>
              <a:t>-</a:t>
            </a:r>
            <a:r>
              <a:rPr dirty="0" sz="1500" spc="10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Ref</a:t>
            </a:r>
            <a:endParaRPr sz="150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dirty="0" sz="1500" spc="-5" b="1">
                <a:latin typeface="Arial"/>
                <a:cs typeface="Arial"/>
              </a:rPr>
              <a:t>Log </a:t>
            </a:r>
            <a:r>
              <a:rPr dirty="0" sz="1500" spc="-10" b="1">
                <a:latin typeface="Arial"/>
                <a:cs typeface="Arial"/>
              </a:rPr>
              <a:t>Aggregator </a:t>
            </a:r>
            <a:r>
              <a:rPr dirty="0" sz="1500" spc="-5" b="1">
                <a:latin typeface="Arial"/>
                <a:cs typeface="Arial"/>
              </a:rPr>
              <a:t>y </a:t>
            </a:r>
            <a:r>
              <a:rPr dirty="0" sz="1500" b="1">
                <a:latin typeface="Arial"/>
                <a:cs typeface="Arial"/>
              </a:rPr>
              <a:t>Distributed </a:t>
            </a:r>
            <a:r>
              <a:rPr dirty="0" sz="1500" spc="-5" b="1">
                <a:latin typeface="Arial"/>
                <a:cs typeface="Arial"/>
              </a:rPr>
              <a:t>Diagnostics </a:t>
            </a:r>
            <a:r>
              <a:rPr dirty="0" sz="1500" b="1">
                <a:latin typeface="Arial"/>
                <a:cs typeface="Arial"/>
              </a:rPr>
              <a:t>-</a:t>
            </a:r>
            <a:r>
              <a:rPr dirty="0" sz="1500" spc="3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Ref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7931" y="930487"/>
            <a:ext cx="7745730" cy="4021454"/>
            <a:chOff x="217931" y="930487"/>
            <a:chExt cx="7745730" cy="4021454"/>
          </a:xfrm>
        </p:grpSpPr>
        <p:sp>
          <p:nvSpPr>
            <p:cNvPr id="13" name="object 13"/>
            <p:cNvSpPr/>
            <p:nvPr/>
          </p:nvSpPr>
          <p:spPr>
            <a:xfrm>
              <a:off x="217931" y="930487"/>
              <a:ext cx="6513534" cy="40209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36847" y="4191127"/>
              <a:ext cx="520065" cy="337820"/>
            </a:xfrm>
            <a:custGeom>
              <a:avLst/>
              <a:gdLst/>
              <a:ahLst/>
              <a:cxnLst/>
              <a:rect l="l" t="t" r="r" b="b"/>
              <a:pathLst>
                <a:path w="520064" h="337820">
                  <a:moveTo>
                    <a:pt x="62737" y="176784"/>
                  </a:moveTo>
                  <a:lnTo>
                    <a:pt x="61594" y="176784"/>
                  </a:lnTo>
                  <a:lnTo>
                    <a:pt x="61087" y="176911"/>
                  </a:lnTo>
                  <a:lnTo>
                    <a:pt x="60578" y="177165"/>
                  </a:lnTo>
                  <a:lnTo>
                    <a:pt x="4063" y="209169"/>
                  </a:lnTo>
                  <a:lnTo>
                    <a:pt x="2539" y="209931"/>
                  </a:lnTo>
                  <a:lnTo>
                    <a:pt x="1524" y="211200"/>
                  </a:lnTo>
                  <a:lnTo>
                    <a:pt x="0" y="214756"/>
                  </a:lnTo>
                  <a:lnTo>
                    <a:pt x="253" y="216916"/>
                  </a:lnTo>
                  <a:lnTo>
                    <a:pt x="67437" y="335915"/>
                  </a:lnTo>
                  <a:lnTo>
                    <a:pt x="69723" y="337312"/>
                  </a:lnTo>
                  <a:lnTo>
                    <a:pt x="71247" y="337058"/>
                  </a:lnTo>
                  <a:lnTo>
                    <a:pt x="72262" y="336677"/>
                  </a:lnTo>
                  <a:lnTo>
                    <a:pt x="73532" y="336296"/>
                  </a:lnTo>
                  <a:lnTo>
                    <a:pt x="76073" y="335153"/>
                  </a:lnTo>
                  <a:lnTo>
                    <a:pt x="77597" y="334264"/>
                  </a:lnTo>
                  <a:lnTo>
                    <a:pt x="79248" y="333248"/>
                  </a:lnTo>
                  <a:lnTo>
                    <a:pt x="80644" y="332486"/>
                  </a:lnTo>
                  <a:lnTo>
                    <a:pt x="81533" y="331724"/>
                  </a:lnTo>
                  <a:lnTo>
                    <a:pt x="82550" y="330962"/>
                  </a:lnTo>
                  <a:lnTo>
                    <a:pt x="83185" y="330327"/>
                  </a:lnTo>
                  <a:lnTo>
                    <a:pt x="83692" y="329692"/>
                  </a:lnTo>
                  <a:lnTo>
                    <a:pt x="84327" y="329056"/>
                  </a:lnTo>
                  <a:lnTo>
                    <a:pt x="84581" y="328549"/>
                  </a:lnTo>
                  <a:lnTo>
                    <a:pt x="84454" y="326898"/>
                  </a:lnTo>
                  <a:lnTo>
                    <a:pt x="84200" y="326390"/>
                  </a:lnTo>
                  <a:lnTo>
                    <a:pt x="54610" y="274066"/>
                  </a:lnTo>
                  <a:lnTo>
                    <a:pt x="79309" y="260096"/>
                  </a:lnTo>
                  <a:lnTo>
                    <a:pt x="46736" y="260096"/>
                  </a:lnTo>
                  <a:lnTo>
                    <a:pt x="22605" y="217424"/>
                  </a:lnTo>
                  <a:lnTo>
                    <a:pt x="68706" y="191389"/>
                  </a:lnTo>
                  <a:lnTo>
                    <a:pt x="69087" y="191135"/>
                  </a:lnTo>
                  <a:lnTo>
                    <a:pt x="69468" y="190754"/>
                  </a:lnTo>
                  <a:lnTo>
                    <a:pt x="69976" y="189737"/>
                  </a:lnTo>
                  <a:lnTo>
                    <a:pt x="70230" y="189103"/>
                  </a:lnTo>
                  <a:lnTo>
                    <a:pt x="70230" y="187706"/>
                  </a:lnTo>
                  <a:lnTo>
                    <a:pt x="65912" y="179324"/>
                  </a:lnTo>
                  <a:lnTo>
                    <a:pt x="65277" y="178435"/>
                  </a:lnTo>
                  <a:lnTo>
                    <a:pt x="64642" y="177800"/>
                  </a:lnTo>
                  <a:lnTo>
                    <a:pt x="63373" y="177037"/>
                  </a:lnTo>
                  <a:lnTo>
                    <a:pt x="62737" y="176784"/>
                  </a:lnTo>
                  <a:close/>
                </a:path>
                <a:path w="520064" h="337820">
                  <a:moveTo>
                    <a:pt x="92328" y="235077"/>
                  </a:moveTo>
                  <a:lnTo>
                    <a:pt x="91820" y="235077"/>
                  </a:lnTo>
                  <a:lnTo>
                    <a:pt x="91186" y="235204"/>
                  </a:lnTo>
                  <a:lnTo>
                    <a:pt x="90804" y="235331"/>
                  </a:lnTo>
                  <a:lnTo>
                    <a:pt x="90297" y="235585"/>
                  </a:lnTo>
                  <a:lnTo>
                    <a:pt x="46736" y="260096"/>
                  </a:lnTo>
                  <a:lnTo>
                    <a:pt x="79309" y="260096"/>
                  </a:lnTo>
                  <a:lnTo>
                    <a:pt x="98170" y="249428"/>
                  </a:lnTo>
                  <a:lnTo>
                    <a:pt x="98551" y="249174"/>
                  </a:lnTo>
                  <a:lnTo>
                    <a:pt x="98932" y="248793"/>
                  </a:lnTo>
                  <a:lnTo>
                    <a:pt x="99440" y="247777"/>
                  </a:lnTo>
                  <a:lnTo>
                    <a:pt x="99440" y="244729"/>
                  </a:lnTo>
                  <a:lnTo>
                    <a:pt x="95376" y="237362"/>
                  </a:lnTo>
                  <a:lnTo>
                    <a:pt x="94741" y="236474"/>
                  </a:lnTo>
                  <a:lnTo>
                    <a:pt x="93599" y="235585"/>
                  </a:lnTo>
                  <a:lnTo>
                    <a:pt x="92328" y="235077"/>
                  </a:lnTo>
                  <a:close/>
                </a:path>
                <a:path w="520064" h="337820">
                  <a:moveTo>
                    <a:pt x="167004" y="166370"/>
                  </a:moveTo>
                  <a:lnTo>
                    <a:pt x="129920" y="181610"/>
                  </a:lnTo>
                  <a:lnTo>
                    <a:pt x="118237" y="204470"/>
                  </a:lnTo>
                  <a:lnTo>
                    <a:pt x="116839" y="209550"/>
                  </a:lnTo>
                  <a:lnTo>
                    <a:pt x="116966" y="217170"/>
                  </a:lnTo>
                  <a:lnTo>
                    <a:pt x="118363" y="223520"/>
                  </a:lnTo>
                  <a:lnTo>
                    <a:pt x="119887" y="231140"/>
                  </a:lnTo>
                  <a:lnTo>
                    <a:pt x="146685" y="270510"/>
                  </a:lnTo>
                  <a:lnTo>
                    <a:pt x="164211" y="276860"/>
                  </a:lnTo>
                  <a:lnTo>
                    <a:pt x="176911" y="276860"/>
                  </a:lnTo>
                  <a:lnTo>
                    <a:pt x="210438" y="260350"/>
                  </a:lnTo>
                  <a:lnTo>
                    <a:pt x="168401" y="260350"/>
                  </a:lnTo>
                  <a:lnTo>
                    <a:pt x="164591" y="259080"/>
                  </a:lnTo>
                  <a:lnTo>
                    <a:pt x="145161" y="238760"/>
                  </a:lnTo>
                  <a:lnTo>
                    <a:pt x="165872" y="227330"/>
                  </a:lnTo>
                  <a:lnTo>
                    <a:pt x="138556" y="227330"/>
                  </a:lnTo>
                  <a:lnTo>
                    <a:pt x="136651" y="223520"/>
                  </a:lnTo>
                  <a:lnTo>
                    <a:pt x="135254" y="219710"/>
                  </a:lnTo>
                  <a:lnTo>
                    <a:pt x="134619" y="215900"/>
                  </a:lnTo>
                  <a:lnTo>
                    <a:pt x="133857" y="212090"/>
                  </a:lnTo>
                  <a:lnTo>
                    <a:pt x="147827" y="186690"/>
                  </a:lnTo>
                  <a:lnTo>
                    <a:pt x="155575" y="181610"/>
                  </a:lnTo>
                  <a:lnTo>
                    <a:pt x="195235" y="181610"/>
                  </a:lnTo>
                  <a:lnTo>
                    <a:pt x="187832" y="173990"/>
                  </a:lnTo>
                  <a:lnTo>
                    <a:pt x="183006" y="171450"/>
                  </a:lnTo>
                  <a:lnTo>
                    <a:pt x="177800" y="168910"/>
                  </a:lnTo>
                  <a:lnTo>
                    <a:pt x="172592" y="167640"/>
                  </a:lnTo>
                  <a:lnTo>
                    <a:pt x="167004" y="166370"/>
                  </a:lnTo>
                  <a:close/>
                </a:path>
                <a:path w="520064" h="337820">
                  <a:moveTo>
                    <a:pt x="218820" y="231140"/>
                  </a:moveTo>
                  <a:lnTo>
                    <a:pt x="217297" y="231140"/>
                  </a:lnTo>
                  <a:lnTo>
                    <a:pt x="216153" y="232410"/>
                  </a:lnTo>
                  <a:lnTo>
                    <a:pt x="215137" y="233680"/>
                  </a:lnTo>
                  <a:lnTo>
                    <a:pt x="212851" y="236220"/>
                  </a:lnTo>
                  <a:lnTo>
                    <a:pt x="211327" y="238760"/>
                  </a:lnTo>
                  <a:lnTo>
                    <a:pt x="207517" y="242570"/>
                  </a:lnTo>
                  <a:lnTo>
                    <a:pt x="205104" y="245110"/>
                  </a:lnTo>
                  <a:lnTo>
                    <a:pt x="172592" y="260350"/>
                  </a:lnTo>
                  <a:lnTo>
                    <a:pt x="210438" y="260350"/>
                  </a:lnTo>
                  <a:lnTo>
                    <a:pt x="212089" y="259080"/>
                  </a:lnTo>
                  <a:lnTo>
                    <a:pt x="214883" y="256540"/>
                  </a:lnTo>
                  <a:lnTo>
                    <a:pt x="219582" y="251460"/>
                  </a:lnTo>
                  <a:lnTo>
                    <a:pt x="221361" y="248920"/>
                  </a:lnTo>
                  <a:lnTo>
                    <a:pt x="222757" y="247650"/>
                  </a:lnTo>
                  <a:lnTo>
                    <a:pt x="224027" y="245110"/>
                  </a:lnTo>
                  <a:lnTo>
                    <a:pt x="224662" y="245110"/>
                  </a:lnTo>
                  <a:lnTo>
                    <a:pt x="224916" y="243840"/>
                  </a:lnTo>
                  <a:lnTo>
                    <a:pt x="225170" y="242570"/>
                  </a:lnTo>
                  <a:lnTo>
                    <a:pt x="224916" y="240030"/>
                  </a:lnTo>
                  <a:lnTo>
                    <a:pt x="224662" y="240030"/>
                  </a:lnTo>
                  <a:lnTo>
                    <a:pt x="223900" y="238760"/>
                  </a:lnTo>
                  <a:lnTo>
                    <a:pt x="223519" y="237490"/>
                  </a:lnTo>
                  <a:lnTo>
                    <a:pt x="223012" y="236220"/>
                  </a:lnTo>
                  <a:lnTo>
                    <a:pt x="222376" y="234950"/>
                  </a:lnTo>
                  <a:lnTo>
                    <a:pt x="221741" y="234950"/>
                  </a:lnTo>
                  <a:lnTo>
                    <a:pt x="221233" y="233680"/>
                  </a:lnTo>
                  <a:lnTo>
                    <a:pt x="220599" y="232410"/>
                  </a:lnTo>
                  <a:lnTo>
                    <a:pt x="219201" y="232410"/>
                  </a:lnTo>
                  <a:lnTo>
                    <a:pt x="218820" y="231140"/>
                  </a:lnTo>
                  <a:close/>
                </a:path>
                <a:path w="520064" h="337820">
                  <a:moveTo>
                    <a:pt x="199136" y="90170"/>
                  </a:moveTo>
                  <a:lnTo>
                    <a:pt x="192658" y="90170"/>
                  </a:lnTo>
                  <a:lnTo>
                    <a:pt x="191262" y="91440"/>
                  </a:lnTo>
                  <a:lnTo>
                    <a:pt x="189611" y="92710"/>
                  </a:lnTo>
                  <a:lnTo>
                    <a:pt x="186816" y="93980"/>
                  </a:lnTo>
                  <a:lnTo>
                    <a:pt x="185800" y="93980"/>
                  </a:lnTo>
                  <a:lnTo>
                    <a:pt x="184150" y="96520"/>
                  </a:lnTo>
                  <a:lnTo>
                    <a:pt x="183261" y="97790"/>
                  </a:lnTo>
                  <a:lnTo>
                    <a:pt x="183006" y="97790"/>
                  </a:lnTo>
                  <a:lnTo>
                    <a:pt x="183006" y="99060"/>
                  </a:lnTo>
                  <a:lnTo>
                    <a:pt x="183387" y="100330"/>
                  </a:lnTo>
                  <a:lnTo>
                    <a:pt x="256793" y="229870"/>
                  </a:lnTo>
                  <a:lnTo>
                    <a:pt x="257048" y="229870"/>
                  </a:lnTo>
                  <a:lnTo>
                    <a:pt x="257428" y="231140"/>
                  </a:lnTo>
                  <a:lnTo>
                    <a:pt x="261365" y="231140"/>
                  </a:lnTo>
                  <a:lnTo>
                    <a:pt x="262381" y="229870"/>
                  </a:lnTo>
                  <a:lnTo>
                    <a:pt x="264922" y="228600"/>
                  </a:lnTo>
                  <a:lnTo>
                    <a:pt x="266445" y="228600"/>
                  </a:lnTo>
                  <a:lnTo>
                    <a:pt x="268097" y="227330"/>
                  </a:lnTo>
                  <a:lnTo>
                    <a:pt x="270255" y="226060"/>
                  </a:lnTo>
                  <a:lnTo>
                    <a:pt x="271272" y="224790"/>
                  </a:lnTo>
                  <a:lnTo>
                    <a:pt x="272033" y="224790"/>
                  </a:lnTo>
                  <a:lnTo>
                    <a:pt x="272795" y="223520"/>
                  </a:lnTo>
                  <a:lnTo>
                    <a:pt x="273050" y="222250"/>
                  </a:lnTo>
                  <a:lnTo>
                    <a:pt x="273176" y="220980"/>
                  </a:lnTo>
                  <a:lnTo>
                    <a:pt x="272795" y="220980"/>
                  </a:lnTo>
                  <a:lnTo>
                    <a:pt x="199389" y="91440"/>
                  </a:lnTo>
                  <a:lnTo>
                    <a:pt x="199136" y="90170"/>
                  </a:lnTo>
                  <a:close/>
                </a:path>
                <a:path w="520064" h="337820">
                  <a:moveTo>
                    <a:pt x="195235" y="181610"/>
                  </a:moveTo>
                  <a:lnTo>
                    <a:pt x="162687" y="181610"/>
                  </a:lnTo>
                  <a:lnTo>
                    <a:pt x="176022" y="186690"/>
                  </a:lnTo>
                  <a:lnTo>
                    <a:pt x="181610" y="191770"/>
                  </a:lnTo>
                  <a:lnTo>
                    <a:pt x="186181" y="200660"/>
                  </a:lnTo>
                  <a:lnTo>
                    <a:pt x="138556" y="227330"/>
                  </a:lnTo>
                  <a:lnTo>
                    <a:pt x="165872" y="227330"/>
                  </a:lnTo>
                  <a:lnTo>
                    <a:pt x="202691" y="207010"/>
                  </a:lnTo>
                  <a:lnTo>
                    <a:pt x="206882" y="200660"/>
                  </a:lnTo>
                  <a:lnTo>
                    <a:pt x="206501" y="199390"/>
                  </a:lnTo>
                  <a:lnTo>
                    <a:pt x="204977" y="195580"/>
                  </a:lnTo>
                  <a:lnTo>
                    <a:pt x="203326" y="193040"/>
                  </a:lnTo>
                  <a:lnTo>
                    <a:pt x="200151" y="187960"/>
                  </a:lnTo>
                  <a:lnTo>
                    <a:pt x="196468" y="182880"/>
                  </a:lnTo>
                  <a:lnTo>
                    <a:pt x="195235" y="181610"/>
                  </a:lnTo>
                  <a:close/>
                </a:path>
                <a:path w="520064" h="337820">
                  <a:moveTo>
                    <a:pt x="372363" y="213360"/>
                  </a:moveTo>
                  <a:lnTo>
                    <a:pt x="366902" y="213360"/>
                  </a:lnTo>
                  <a:lnTo>
                    <a:pt x="367283" y="214630"/>
                  </a:lnTo>
                  <a:lnTo>
                    <a:pt x="371220" y="214630"/>
                  </a:lnTo>
                  <a:lnTo>
                    <a:pt x="372363" y="213360"/>
                  </a:lnTo>
                  <a:close/>
                </a:path>
                <a:path w="520064" h="337820">
                  <a:moveTo>
                    <a:pt x="311276" y="82550"/>
                  </a:moveTo>
                  <a:lnTo>
                    <a:pt x="305307" y="82550"/>
                  </a:lnTo>
                  <a:lnTo>
                    <a:pt x="304164" y="83820"/>
                  </a:lnTo>
                  <a:lnTo>
                    <a:pt x="302894" y="83820"/>
                  </a:lnTo>
                  <a:lnTo>
                    <a:pt x="301625" y="85090"/>
                  </a:lnTo>
                  <a:lnTo>
                    <a:pt x="300481" y="86360"/>
                  </a:lnTo>
                  <a:lnTo>
                    <a:pt x="298830" y="86360"/>
                  </a:lnTo>
                  <a:lnTo>
                    <a:pt x="298195" y="87630"/>
                  </a:lnTo>
                  <a:lnTo>
                    <a:pt x="297306" y="88900"/>
                  </a:lnTo>
                  <a:lnTo>
                    <a:pt x="297052" y="88900"/>
                  </a:lnTo>
                  <a:lnTo>
                    <a:pt x="297052" y="90170"/>
                  </a:lnTo>
                  <a:lnTo>
                    <a:pt x="297561" y="91440"/>
                  </a:lnTo>
                  <a:lnTo>
                    <a:pt x="366649" y="213360"/>
                  </a:lnTo>
                  <a:lnTo>
                    <a:pt x="374776" y="213360"/>
                  </a:lnTo>
                  <a:lnTo>
                    <a:pt x="376300" y="212090"/>
                  </a:lnTo>
                  <a:lnTo>
                    <a:pt x="377951" y="210820"/>
                  </a:lnTo>
                  <a:lnTo>
                    <a:pt x="379222" y="210820"/>
                  </a:lnTo>
                  <a:lnTo>
                    <a:pt x="380238" y="209550"/>
                  </a:lnTo>
                  <a:lnTo>
                    <a:pt x="381888" y="208280"/>
                  </a:lnTo>
                  <a:lnTo>
                    <a:pt x="382777" y="207010"/>
                  </a:lnTo>
                  <a:lnTo>
                    <a:pt x="382904" y="204470"/>
                  </a:lnTo>
                  <a:lnTo>
                    <a:pt x="382650" y="204470"/>
                  </a:lnTo>
                  <a:lnTo>
                    <a:pt x="357886" y="161290"/>
                  </a:lnTo>
                  <a:lnTo>
                    <a:pt x="386841" y="161290"/>
                  </a:lnTo>
                  <a:lnTo>
                    <a:pt x="391922" y="158750"/>
                  </a:lnTo>
                  <a:lnTo>
                    <a:pt x="398017" y="154940"/>
                  </a:lnTo>
                  <a:lnTo>
                    <a:pt x="402843" y="151130"/>
                  </a:lnTo>
                  <a:lnTo>
                    <a:pt x="403701" y="149860"/>
                  </a:lnTo>
                  <a:lnTo>
                    <a:pt x="373379" y="149860"/>
                  </a:lnTo>
                  <a:lnTo>
                    <a:pt x="362203" y="148590"/>
                  </a:lnTo>
                  <a:lnTo>
                    <a:pt x="355726" y="146050"/>
                  </a:lnTo>
                  <a:lnTo>
                    <a:pt x="348233" y="143510"/>
                  </a:lnTo>
                  <a:lnTo>
                    <a:pt x="328549" y="109220"/>
                  </a:lnTo>
                  <a:lnTo>
                    <a:pt x="329311" y="104140"/>
                  </a:lnTo>
                  <a:lnTo>
                    <a:pt x="330200" y="100330"/>
                  </a:lnTo>
                  <a:lnTo>
                    <a:pt x="331342" y="96520"/>
                  </a:lnTo>
                  <a:lnTo>
                    <a:pt x="331681" y="95250"/>
                  </a:lnTo>
                  <a:lnTo>
                    <a:pt x="318262" y="95250"/>
                  </a:lnTo>
                  <a:lnTo>
                    <a:pt x="311657" y="83820"/>
                  </a:lnTo>
                  <a:lnTo>
                    <a:pt x="311276" y="82550"/>
                  </a:lnTo>
                  <a:close/>
                </a:path>
                <a:path w="520064" h="337820">
                  <a:moveTo>
                    <a:pt x="307593" y="204470"/>
                  </a:moveTo>
                  <a:lnTo>
                    <a:pt x="302132" y="204470"/>
                  </a:lnTo>
                  <a:lnTo>
                    <a:pt x="302513" y="205740"/>
                  </a:lnTo>
                  <a:lnTo>
                    <a:pt x="306450" y="205740"/>
                  </a:lnTo>
                  <a:lnTo>
                    <a:pt x="307593" y="204470"/>
                  </a:lnTo>
                  <a:close/>
                </a:path>
                <a:path w="520064" h="337820">
                  <a:moveTo>
                    <a:pt x="268224" y="106680"/>
                  </a:moveTo>
                  <a:lnTo>
                    <a:pt x="262763" y="106680"/>
                  </a:lnTo>
                  <a:lnTo>
                    <a:pt x="261747" y="107950"/>
                  </a:lnTo>
                  <a:lnTo>
                    <a:pt x="258699" y="109220"/>
                  </a:lnTo>
                  <a:lnTo>
                    <a:pt x="255904" y="110490"/>
                  </a:lnTo>
                  <a:lnTo>
                    <a:pt x="254888" y="111760"/>
                  </a:lnTo>
                  <a:lnTo>
                    <a:pt x="254000" y="111760"/>
                  </a:lnTo>
                  <a:lnTo>
                    <a:pt x="253237" y="113030"/>
                  </a:lnTo>
                  <a:lnTo>
                    <a:pt x="252349" y="114300"/>
                  </a:lnTo>
                  <a:lnTo>
                    <a:pt x="252094" y="114300"/>
                  </a:lnTo>
                  <a:lnTo>
                    <a:pt x="252094" y="115570"/>
                  </a:lnTo>
                  <a:lnTo>
                    <a:pt x="252222" y="116840"/>
                  </a:lnTo>
                  <a:lnTo>
                    <a:pt x="252475" y="116840"/>
                  </a:lnTo>
                  <a:lnTo>
                    <a:pt x="301878" y="204470"/>
                  </a:lnTo>
                  <a:lnTo>
                    <a:pt x="308610" y="204470"/>
                  </a:lnTo>
                  <a:lnTo>
                    <a:pt x="310006" y="203200"/>
                  </a:lnTo>
                  <a:lnTo>
                    <a:pt x="311530" y="203200"/>
                  </a:lnTo>
                  <a:lnTo>
                    <a:pt x="313181" y="201930"/>
                  </a:lnTo>
                  <a:lnTo>
                    <a:pt x="314451" y="200660"/>
                  </a:lnTo>
                  <a:lnTo>
                    <a:pt x="315467" y="200660"/>
                  </a:lnTo>
                  <a:lnTo>
                    <a:pt x="317118" y="199390"/>
                  </a:lnTo>
                  <a:lnTo>
                    <a:pt x="317500" y="198120"/>
                  </a:lnTo>
                  <a:lnTo>
                    <a:pt x="318007" y="198120"/>
                  </a:lnTo>
                  <a:lnTo>
                    <a:pt x="318262" y="196850"/>
                  </a:lnTo>
                  <a:lnTo>
                    <a:pt x="318262" y="195580"/>
                  </a:lnTo>
                  <a:lnTo>
                    <a:pt x="317880" y="195580"/>
                  </a:lnTo>
                  <a:lnTo>
                    <a:pt x="268477" y="107950"/>
                  </a:lnTo>
                  <a:lnTo>
                    <a:pt x="268224" y="106680"/>
                  </a:lnTo>
                  <a:close/>
                </a:path>
                <a:path w="520064" h="337820">
                  <a:moveTo>
                    <a:pt x="386841" y="161290"/>
                  </a:moveTo>
                  <a:lnTo>
                    <a:pt x="361568" y="161290"/>
                  </a:lnTo>
                  <a:lnTo>
                    <a:pt x="364870" y="162560"/>
                  </a:lnTo>
                  <a:lnTo>
                    <a:pt x="370839" y="163830"/>
                  </a:lnTo>
                  <a:lnTo>
                    <a:pt x="379222" y="163830"/>
                  </a:lnTo>
                  <a:lnTo>
                    <a:pt x="381888" y="162560"/>
                  </a:lnTo>
                  <a:lnTo>
                    <a:pt x="384301" y="162560"/>
                  </a:lnTo>
                  <a:lnTo>
                    <a:pt x="386841" y="161290"/>
                  </a:lnTo>
                  <a:close/>
                </a:path>
                <a:path w="520064" h="337820">
                  <a:moveTo>
                    <a:pt x="392112" y="73660"/>
                  </a:moveTo>
                  <a:lnTo>
                    <a:pt x="361061" y="73660"/>
                  </a:lnTo>
                  <a:lnTo>
                    <a:pt x="364743" y="74930"/>
                  </a:lnTo>
                  <a:lnTo>
                    <a:pt x="368300" y="77470"/>
                  </a:lnTo>
                  <a:lnTo>
                    <a:pt x="371728" y="80010"/>
                  </a:lnTo>
                  <a:lnTo>
                    <a:pt x="375030" y="82550"/>
                  </a:lnTo>
                  <a:lnTo>
                    <a:pt x="381126" y="91440"/>
                  </a:lnTo>
                  <a:lnTo>
                    <a:pt x="383920" y="95250"/>
                  </a:lnTo>
                  <a:lnTo>
                    <a:pt x="386461" y="99060"/>
                  </a:lnTo>
                  <a:lnTo>
                    <a:pt x="388747" y="104140"/>
                  </a:lnTo>
                  <a:lnTo>
                    <a:pt x="390525" y="107950"/>
                  </a:lnTo>
                  <a:lnTo>
                    <a:pt x="392049" y="111760"/>
                  </a:lnTo>
                  <a:lnTo>
                    <a:pt x="393445" y="116840"/>
                  </a:lnTo>
                  <a:lnTo>
                    <a:pt x="394207" y="120650"/>
                  </a:lnTo>
                  <a:lnTo>
                    <a:pt x="394207" y="129540"/>
                  </a:lnTo>
                  <a:lnTo>
                    <a:pt x="373379" y="149860"/>
                  </a:lnTo>
                  <a:lnTo>
                    <a:pt x="403701" y="149860"/>
                  </a:lnTo>
                  <a:lnTo>
                    <a:pt x="409701" y="140970"/>
                  </a:lnTo>
                  <a:lnTo>
                    <a:pt x="411861" y="135890"/>
                  </a:lnTo>
                  <a:lnTo>
                    <a:pt x="413385" y="123190"/>
                  </a:lnTo>
                  <a:lnTo>
                    <a:pt x="412876" y="116840"/>
                  </a:lnTo>
                  <a:lnTo>
                    <a:pt x="411099" y="110490"/>
                  </a:lnTo>
                  <a:lnTo>
                    <a:pt x="409320" y="102870"/>
                  </a:lnTo>
                  <a:lnTo>
                    <a:pt x="406273" y="95250"/>
                  </a:lnTo>
                  <a:lnTo>
                    <a:pt x="401954" y="87630"/>
                  </a:lnTo>
                  <a:lnTo>
                    <a:pt x="398399" y="81280"/>
                  </a:lnTo>
                  <a:lnTo>
                    <a:pt x="394335" y="76200"/>
                  </a:lnTo>
                  <a:lnTo>
                    <a:pt x="392112" y="73660"/>
                  </a:lnTo>
                  <a:close/>
                </a:path>
                <a:path w="520064" h="337820">
                  <a:moveTo>
                    <a:pt x="461517" y="0"/>
                  </a:moveTo>
                  <a:lnTo>
                    <a:pt x="449452" y="1270"/>
                  </a:lnTo>
                  <a:lnTo>
                    <a:pt x="442975" y="3810"/>
                  </a:lnTo>
                  <a:lnTo>
                    <a:pt x="436117" y="7620"/>
                  </a:lnTo>
                  <a:lnTo>
                    <a:pt x="429640" y="10160"/>
                  </a:lnTo>
                  <a:lnTo>
                    <a:pt x="424433" y="15240"/>
                  </a:lnTo>
                  <a:lnTo>
                    <a:pt x="420624" y="20320"/>
                  </a:lnTo>
                  <a:lnTo>
                    <a:pt x="416687" y="25400"/>
                  </a:lnTo>
                  <a:lnTo>
                    <a:pt x="414019" y="31750"/>
                  </a:lnTo>
                  <a:lnTo>
                    <a:pt x="411479" y="43180"/>
                  </a:lnTo>
                  <a:lnTo>
                    <a:pt x="411479" y="50800"/>
                  </a:lnTo>
                  <a:lnTo>
                    <a:pt x="413003" y="57150"/>
                  </a:lnTo>
                  <a:lnTo>
                    <a:pt x="414400" y="64770"/>
                  </a:lnTo>
                  <a:lnTo>
                    <a:pt x="441325" y="104140"/>
                  </a:lnTo>
                  <a:lnTo>
                    <a:pt x="458724" y="110490"/>
                  </a:lnTo>
                  <a:lnTo>
                    <a:pt x="464947" y="110490"/>
                  </a:lnTo>
                  <a:lnTo>
                    <a:pt x="504951" y="93980"/>
                  </a:lnTo>
                  <a:lnTo>
                    <a:pt x="462914" y="93980"/>
                  </a:lnTo>
                  <a:lnTo>
                    <a:pt x="455294" y="91440"/>
                  </a:lnTo>
                  <a:lnTo>
                    <a:pt x="451738" y="88900"/>
                  </a:lnTo>
                  <a:lnTo>
                    <a:pt x="445388" y="81280"/>
                  </a:lnTo>
                  <a:lnTo>
                    <a:pt x="442467" y="77470"/>
                  </a:lnTo>
                  <a:lnTo>
                    <a:pt x="439674" y="72390"/>
                  </a:lnTo>
                  <a:lnTo>
                    <a:pt x="460430" y="60960"/>
                  </a:lnTo>
                  <a:lnTo>
                    <a:pt x="433069" y="60960"/>
                  </a:lnTo>
                  <a:lnTo>
                    <a:pt x="431164" y="57150"/>
                  </a:lnTo>
                  <a:lnTo>
                    <a:pt x="429894" y="53340"/>
                  </a:lnTo>
                  <a:lnTo>
                    <a:pt x="428370" y="45720"/>
                  </a:lnTo>
                  <a:lnTo>
                    <a:pt x="428370" y="41910"/>
                  </a:lnTo>
                  <a:lnTo>
                    <a:pt x="457326" y="15240"/>
                  </a:lnTo>
                  <a:lnTo>
                    <a:pt x="489748" y="15240"/>
                  </a:lnTo>
                  <a:lnTo>
                    <a:pt x="482345" y="7620"/>
                  </a:lnTo>
                  <a:lnTo>
                    <a:pt x="477647" y="5080"/>
                  </a:lnTo>
                  <a:lnTo>
                    <a:pt x="472439" y="2540"/>
                  </a:lnTo>
                  <a:lnTo>
                    <a:pt x="467232" y="1270"/>
                  </a:lnTo>
                  <a:lnTo>
                    <a:pt x="461517" y="0"/>
                  </a:lnTo>
                  <a:close/>
                </a:path>
                <a:path w="520064" h="337820">
                  <a:moveTo>
                    <a:pt x="245110" y="69850"/>
                  </a:moveTo>
                  <a:lnTo>
                    <a:pt x="242188" y="71120"/>
                  </a:lnTo>
                  <a:lnTo>
                    <a:pt x="238505" y="73660"/>
                  </a:lnTo>
                  <a:lnTo>
                    <a:pt x="234568" y="74930"/>
                  </a:lnTo>
                  <a:lnTo>
                    <a:pt x="232410" y="77470"/>
                  </a:lnTo>
                  <a:lnTo>
                    <a:pt x="231775" y="80010"/>
                  </a:lnTo>
                  <a:lnTo>
                    <a:pt x="231012" y="81280"/>
                  </a:lnTo>
                  <a:lnTo>
                    <a:pt x="231775" y="85090"/>
                  </a:lnTo>
                  <a:lnTo>
                    <a:pt x="233933" y="88900"/>
                  </a:lnTo>
                  <a:lnTo>
                    <a:pt x="235965" y="92710"/>
                  </a:lnTo>
                  <a:lnTo>
                    <a:pt x="240283" y="95250"/>
                  </a:lnTo>
                  <a:lnTo>
                    <a:pt x="242442" y="95250"/>
                  </a:lnTo>
                  <a:lnTo>
                    <a:pt x="256539" y="83820"/>
                  </a:lnTo>
                  <a:lnTo>
                    <a:pt x="255777" y="81280"/>
                  </a:lnTo>
                  <a:lnTo>
                    <a:pt x="253618" y="77470"/>
                  </a:lnTo>
                  <a:lnTo>
                    <a:pt x="251587" y="73660"/>
                  </a:lnTo>
                  <a:lnTo>
                    <a:pt x="249427" y="71120"/>
                  </a:lnTo>
                  <a:lnTo>
                    <a:pt x="245110" y="69850"/>
                  </a:lnTo>
                  <a:close/>
                </a:path>
                <a:path w="520064" h="337820">
                  <a:moveTo>
                    <a:pt x="364489" y="55880"/>
                  </a:moveTo>
                  <a:lnTo>
                    <a:pt x="352678" y="55880"/>
                  </a:lnTo>
                  <a:lnTo>
                    <a:pt x="346582" y="57150"/>
                  </a:lnTo>
                  <a:lnTo>
                    <a:pt x="337312" y="63500"/>
                  </a:lnTo>
                  <a:lnTo>
                    <a:pt x="334772" y="64770"/>
                  </a:lnTo>
                  <a:lnTo>
                    <a:pt x="332613" y="67310"/>
                  </a:lnTo>
                  <a:lnTo>
                    <a:pt x="330326" y="68580"/>
                  </a:lnTo>
                  <a:lnTo>
                    <a:pt x="328294" y="71120"/>
                  </a:lnTo>
                  <a:lnTo>
                    <a:pt x="326516" y="74930"/>
                  </a:lnTo>
                  <a:lnTo>
                    <a:pt x="324865" y="77470"/>
                  </a:lnTo>
                  <a:lnTo>
                    <a:pt x="323341" y="80010"/>
                  </a:lnTo>
                  <a:lnTo>
                    <a:pt x="321944" y="83820"/>
                  </a:lnTo>
                  <a:lnTo>
                    <a:pt x="320675" y="86360"/>
                  </a:lnTo>
                  <a:lnTo>
                    <a:pt x="319404" y="91440"/>
                  </a:lnTo>
                  <a:lnTo>
                    <a:pt x="318262" y="95250"/>
                  </a:lnTo>
                  <a:lnTo>
                    <a:pt x="331681" y="95250"/>
                  </a:lnTo>
                  <a:lnTo>
                    <a:pt x="332358" y="92710"/>
                  </a:lnTo>
                  <a:lnTo>
                    <a:pt x="333501" y="90170"/>
                  </a:lnTo>
                  <a:lnTo>
                    <a:pt x="334899" y="87630"/>
                  </a:lnTo>
                  <a:lnTo>
                    <a:pt x="336168" y="85090"/>
                  </a:lnTo>
                  <a:lnTo>
                    <a:pt x="337692" y="82550"/>
                  </a:lnTo>
                  <a:lnTo>
                    <a:pt x="339343" y="81280"/>
                  </a:lnTo>
                  <a:lnTo>
                    <a:pt x="341122" y="80010"/>
                  </a:lnTo>
                  <a:lnTo>
                    <a:pt x="342900" y="77470"/>
                  </a:lnTo>
                  <a:lnTo>
                    <a:pt x="345058" y="76200"/>
                  </a:lnTo>
                  <a:lnTo>
                    <a:pt x="349250" y="74930"/>
                  </a:lnTo>
                  <a:lnTo>
                    <a:pt x="353187" y="73660"/>
                  </a:lnTo>
                  <a:lnTo>
                    <a:pt x="392112" y="73660"/>
                  </a:lnTo>
                  <a:lnTo>
                    <a:pt x="389889" y="71120"/>
                  </a:lnTo>
                  <a:lnTo>
                    <a:pt x="385317" y="66040"/>
                  </a:lnTo>
                  <a:lnTo>
                    <a:pt x="380491" y="62230"/>
                  </a:lnTo>
                  <a:lnTo>
                    <a:pt x="375285" y="59690"/>
                  </a:lnTo>
                  <a:lnTo>
                    <a:pt x="369950" y="57150"/>
                  </a:lnTo>
                  <a:lnTo>
                    <a:pt x="364489" y="55880"/>
                  </a:lnTo>
                  <a:close/>
                </a:path>
                <a:path w="520064" h="337820">
                  <a:moveTo>
                    <a:pt x="513333" y="64770"/>
                  </a:moveTo>
                  <a:lnTo>
                    <a:pt x="511937" y="64770"/>
                  </a:lnTo>
                  <a:lnTo>
                    <a:pt x="510666" y="66040"/>
                  </a:lnTo>
                  <a:lnTo>
                    <a:pt x="509650" y="67310"/>
                  </a:lnTo>
                  <a:lnTo>
                    <a:pt x="507364" y="69850"/>
                  </a:lnTo>
                  <a:lnTo>
                    <a:pt x="505840" y="72390"/>
                  </a:lnTo>
                  <a:lnTo>
                    <a:pt x="503936" y="73660"/>
                  </a:lnTo>
                  <a:lnTo>
                    <a:pt x="502030" y="76200"/>
                  </a:lnTo>
                  <a:lnTo>
                    <a:pt x="476123" y="92710"/>
                  </a:lnTo>
                  <a:lnTo>
                    <a:pt x="471677" y="93980"/>
                  </a:lnTo>
                  <a:lnTo>
                    <a:pt x="504951" y="93980"/>
                  </a:lnTo>
                  <a:lnTo>
                    <a:pt x="506602" y="92710"/>
                  </a:lnTo>
                  <a:lnTo>
                    <a:pt x="509397" y="88900"/>
                  </a:lnTo>
                  <a:lnTo>
                    <a:pt x="511810" y="87630"/>
                  </a:lnTo>
                  <a:lnTo>
                    <a:pt x="516000" y="82550"/>
                  </a:lnTo>
                  <a:lnTo>
                    <a:pt x="518540" y="78740"/>
                  </a:lnTo>
                  <a:lnTo>
                    <a:pt x="519302" y="77470"/>
                  </a:lnTo>
                  <a:lnTo>
                    <a:pt x="519556" y="77470"/>
                  </a:lnTo>
                  <a:lnTo>
                    <a:pt x="519683" y="74930"/>
                  </a:lnTo>
                  <a:lnTo>
                    <a:pt x="519302" y="73660"/>
                  </a:lnTo>
                  <a:lnTo>
                    <a:pt x="519049" y="73660"/>
                  </a:lnTo>
                  <a:lnTo>
                    <a:pt x="518667" y="72390"/>
                  </a:lnTo>
                  <a:lnTo>
                    <a:pt x="518413" y="72390"/>
                  </a:lnTo>
                  <a:lnTo>
                    <a:pt x="517651" y="69850"/>
                  </a:lnTo>
                  <a:lnTo>
                    <a:pt x="516889" y="68580"/>
                  </a:lnTo>
                  <a:lnTo>
                    <a:pt x="516381" y="68580"/>
                  </a:lnTo>
                  <a:lnTo>
                    <a:pt x="514730" y="66040"/>
                  </a:lnTo>
                  <a:lnTo>
                    <a:pt x="513841" y="66040"/>
                  </a:lnTo>
                  <a:lnTo>
                    <a:pt x="513333" y="64770"/>
                  </a:lnTo>
                  <a:close/>
                </a:path>
                <a:path w="520064" h="337820">
                  <a:moveTo>
                    <a:pt x="197738" y="88900"/>
                  </a:moveTo>
                  <a:lnTo>
                    <a:pt x="195706" y="88900"/>
                  </a:lnTo>
                  <a:lnTo>
                    <a:pt x="194817" y="90170"/>
                  </a:lnTo>
                  <a:lnTo>
                    <a:pt x="198754" y="90170"/>
                  </a:lnTo>
                  <a:lnTo>
                    <a:pt x="197738" y="88900"/>
                  </a:lnTo>
                  <a:close/>
                </a:path>
                <a:path w="520064" h="337820">
                  <a:moveTo>
                    <a:pt x="310133" y="81280"/>
                  </a:moveTo>
                  <a:lnTo>
                    <a:pt x="308101" y="81280"/>
                  </a:lnTo>
                  <a:lnTo>
                    <a:pt x="307213" y="82550"/>
                  </a:lnTo>
                  <a:lnTo>
                    <a:pt x="310895" y="82550"/>
                  </a:lnTo>
                  <a:lnTo>
                    <a:pt x="310133" y="81280"/>
                  </a:lnTo>
                  <a:close/>
                </a:path>
                <a:path w="520064" h="337820">
                  <a:moveTo>
                    <a:pt x="489748" y="15240"/>
                  </a:moveTo>
                  <a:lnTo>
                    <a:pt x="457326" y="15240"/>
                  </a:lnTo>
                  <a:lnTo>
                    <a:pt x="470535" y="20320"/>
                  </a:lnTo>
                  <a:lnTo>
                    <a:pt x="476250" y="25400"/>
                  </a:lnTo>
                  <a:lnTo>
                    <a:pt x="480822" y="34290"/>
                  </a:lnTo>
                  <a:lnTo>
                    <a:pt x="433069" y="60960"/>
                  </a:lnTo>
                  <a:lnTo>
                    <a:pt x="460430" y="60960"/>
                  </a:lnTo>
                  <a:lnTo>
                    <a:pt x="497331" y="40640"/>
                  </a:lnTo>
                  <a:lnTo>
                    <a:pt x="498982" y="39370"/>
                  </a:lnTo>
                  <a:lnTo>
                    <a:pt x="500125" y="38100"/>
                  </a:lnTo>
                  <a:lnTo>
                    <a:pt x="501395" y="34290"/>
                  </a:lnTo>
                  <a:lnTo>
                    <a:pt x="501014" y="31750"/>
                  </a:lnTo>
                  <a:lnTo>
                    <a:pt x="499617" y="29210"/>
                  </a:lnTo>
                  <a:lnTo>
                    <a:pt x="494664" y="21590"/>
                  </a:lnTo>
                  <a:lnTo>
                    <a:pt x="490981" y="16510"/>
                  </a:lnTo>
                  <a:lnTo>
                    <a:pt x="489748" y="15240"/>
                  </a:lnTo>
                  <a:close/>
                </a:path>
              </a:pathLst>
            </a:custGeom>
            <a:solidFill>
              <a:srgbClr val="000000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14061" y="3377056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53606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9490" y="2039874"/>
            <a:ext cx="257302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/>
              <a:t>Objeti</a:t>
            </a:r>
            <a:r>
              <a:rPr dirty="0" sz="4400" spc="-15"/>
              <a:t>v</a:t>
            </a:r>
            <a:r>
              <a:rPr dirty="0" sz="4400"/>
              <a:t>os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387340" y="4935169"/>
            <a:ext cx="1269491" cy="101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2380869"/>
            <a:ext cx="12192000" cy="2385695"/>
            <a:chOff x="0" y="2380869"/>
            <a:chExt cx="12192000" cy="2385695"/>
          </a:xfrm>
        </p:grpSpPr>
        <p:sp>
          <p:nvSpPr>
            <p:cNvPr id="8" name="object 8"/>
            <p:cNvSpPr/>
            <p:nvPr/>
          </p:nvSpPr>
          <p:spPr>
            <a:xfrm>
              <a:off x="0" y="3906011"/>
              <a:ext cx="12192000" cy="96520"/>
            </a:xfrm>
            <a:custGeom>
              <a:avLst/>
              <a:gdLst/>
              <a:ahLst/>
              <a:cxnLst/>
              <a:rect l="l" t="t" r="r" b="b"/>
              <a:pathLst>
                <a:path w="12192000" h="96520">
                  <a:moveTo>
                    <a:pt x="12192000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12192000" y="960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51120" y="3000756"/>
              <a:ext cx="1765553" cy="1765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87340" y="2997708"/>
              <a:ext cx="1417320" cy="1417320"/>
            </a:xfrm>
            <a:custGeom>
              <a:avLst/>
              <a:gdLst/>
              <a:ahLst/>
              <a:cxnLst/>
              <a:rect l="l" t="t" r="r" b="b"/>
              <a:pathLst>
                <a:path w="1417320" h="1417320">
                  <a:moveTo>
                    <a:pt x="708660" y="0"/>
                  </a:moveTo>
                  <a:lnTo>
                    <a:pt x="660137" y="1634"/>
                  </a:lnTo>
                  <a:lnTo>
                    <a:pt x="612492" y="6468"/>
                  </a:lnTo>
                  <a:lnTo>
                    <a:pt x="565831" y="14396"/>
                  </a:lnTo>
                  <a:lnTo>
                    <a:pt x="520259" y="25311"/>
                  </a:lnTo>
                  <a:lnTo>
                    <a:pt x="475881" y="39110"/>
                  </a:lnTo>
                  <a:lnTo>
                    <a:pt x="432804" y="55685"/>
                  </a:lnTo>
                  <a:lnTo>
                    <a:pt x="391132" y="74932"/>
                  </a:lnTo>
                  <a:lnTo>
                    <a:pt x="350971" y="96745"/>
                  </a:lnTo>
                  <a:lnTo>
                    <a:pt x="312427" y="121019"/>
                  </a:lnTo>
                  <a:lnTo>
                    <a:pt x="275605" y="147648"/>
                  </a:lnTo>
                  <a:lnTo>
                    <a:pt x="240611" y="176527"/>
                  </a:lnTo>
                  <a:lnTo>
                    <a:pt x="207549" y="207549"/>
                  </a:lnTo>
                  <a:lnTo>
                    <a:pt x="176527" y="240611"/>
                  </a:lnTo>
                  <a:lnTo>
                    <a:pt x="147648" y="275605"/>
                  </a:lnTo>
                  <a:lnTo>
                    <a:pt x="121019" y="312427"/>
                  </a:lnTo>
                  <a:lnTo>
                    <a:pt x="96745" y="350971"/>
                  </a:lnTo>
                  <a:lnTo>
                    <a:pt x="74932" y="391132"/>
                  </a:lnTo>
                  <a:lnTo>
                    <a:pt x="55685" y="432804"/>
                  </a:lnTo>
                  <a:lnTo>
                    <a:pt x="39110" y="475881"/>
                  </a:lnTo>
                  <a:lnTo>
                    <a:pt x="25311" y="520259"/>
                  </a:lnTo>
                  <a:lnTo>
                    <a:pt x="14396" y="565831"/>
                  </a:lnTo>
                  <a:lnTo>
                    <a:pt x="6468" y="612492"/>
                  </a:lnTo>
                  <a:lnTo>
                    <a:pt x="1634" y="660137"/>
                  </a:lnTo>
                  <a:lnTo>
                    <a:pt x="0" y="708659"/>
                  </a:lnTo>
                  <a:lnTo>
                    <a:pt x="1634" y="757182"/>
                  </a:lnTo>
                  <a:lnTo>
                    <a:pt x="6468" y="804827"/>
                  </a:lnTo>
                  <a:lnTo>
                    <a:pt x="14396" y="851488"/>
                  </a:lnTo>
                  <a:lnTo>
                    <a:pt x="25311" y="897060"/>
                  </a:lnTo>
                  <a:lnTo>
                    <a:pt x="39110" y="941438"/>
                  </a:lnTo>
                  <a:lnTo>
                    <a:pt x="55685" y="984515"/>
                  </a:lnTo>
                  <a:lnTo>
                    <a:pt x="74932" y="1026187"/>
                  </a:lnTo>
                  <a:lnTo>
                    <a:pt x="96745" y="1066348"/>
                  </a:lnTo>
                  <a:lnTo>
                    <a:pt x="121019" y="1104892"/>
                  </a:lnTo>
                  <a:lnTo>
                    <a:pt x="147648" y="1141714"/>
                  </a:lnTo>
                  <a:lnTo>
                    <a:pt x="176527" y="1176708"/>
                  </a:lnTo>
                  <a:lnTo>
                    <a:pt x="207549" y="1209770"/>
                  </a:lnTo>
                  <a:lnTo>
                    <a:pt x="240611" y="1240792"/>
                  </a:lnTo>
                  <a:lnTo>
                    <a:pt x="275605" y="1269671"/>
                  </a:lnTo>
                  <a:lnTo>
                    <a:pt x="312427" y="1296300"/>
                  </a:lnTo>
                  <a:lnTo>
                    <a:pt x="350971" y="1320574"/>
                  </a:lnTo>
                  <a:lnTo>
                    <a:pt x="391132" y="1342387"/>
                  </a:lnTo>
                  <a:lnTo>
                    <a:pt x="432804" y="1361634"/>
                  </a:lnTo>
                  <a:lnTo>
                    <a:pt x="475881" y="1378209"/>
                  </a:lnTo>
                  <a:lnTo>
                    <a:pt x="520259" y="1392008"/>
                  </a:lnTo>
                  <a:lnTo>
                    <a:pt x="565831" y="1402923"/>
                  </a:lnTo>
                  <a:lnTo>
                    <a:pt x="612492" y="1410851"/>
                  </a:lnTo>
                  <a:lnTo>
                    <a:pt x="660137" y="1415685"/>
                  </a:lnTo>
                  <a:lnTo>
                    <a:pt x="708660" y="1417319"/>
                  </a:lnTo>
                  <a:lnTo>
                    <a:pt x="757182" y="1415685"/>
                  </a:lnTo>
                  <a:lnTo>
                    <a:pt x="804827" y="1410851"/>
                  </a:lnTo>
                  <a:lnTo>
                    <a:pt x="851488" y="1402923"/>
                  </a:lnTo>
                  <a:lnTo>
                    <a:pt x="897060" y="1392008"/>
                  </a:lnTo>
                  <a:lnTo>
                    <a:pt x="941438" y="1378209"/>
                  </a:lnTo>
                  <a:lnTo>
                    <a:pt x="984515" y="1361634"/>
                  </a:lnTo>
                  <a:lnTo>
                    <a:pt x="1026187" y="1342387"/>
                  </a:lnTo>
                  <a:lnTo>
                    <a:pt x="1066348" y="1320574"/>
                  </a:lnTo>
                  <a:lnTo>
                    <a:pt x="1104892" y="1296300"/>
                  </a:lnTo>
                  <a:lnTo>
                    <a:pt x="1141714" y="1269671"/>
                  </a:lnTo>
                  <a:lnTo>
                    <a:pt x="1176708" y="1240792"/>
                  </a:lnTo>
                  <a:lnTo>
                    <a:pt x="1209770" y="1209770"/>
                  </a:lnTo>
                  <a:lnTo>
                    <a:pt x="1240792" y="1176708"/>
                  </a:lnTo>
                  <a:lnTo>
                    <a:pt x="1269671" y="1141714"/>
                  </a:lnTo>
                  <a:lnTo>
                    <a:pt x="1296300" y="1104892"/>
                  </a:lnTo>
                  <a:lnTo>
                    <a:pt x="1320574" y="1066348"/>
                  </a:lnTo>
                  <a:lnTo>
                    <a:pt x="1342387" y="1026187"/>
                  </a:lnTo>
                  <a:lnTo>
                    <a:pt x="1361634" y="984515"/>
                  </a:lnTo>
                  <a:lnTo>
                    <a:pt x="1378209" y="941438"/>
                  </a:lnTo>
                  <a:lnTo>
                    <a:pt x="1392008" y="897060"/>
                  </a:lnTo>
                  <a:lnTo>
                    <a:pt x="1402923" y="851488"/>
                  </a:lnTo>
                  <a:lnTo>
                    <a:pt x="1410851" y="804827"/>
                  </a:lnTo>
                  <a:lnTo>
                    <a:pt x="1415685" y="757182"/>
                  </a:lnTo>
                  <a:lnTo>
                    <a:pt x="1417319" y="708659"/>
                  </a:lnTo>
                  <a:lnTo>
                    <a:pt x="1415685" y="660137"/>
                  </a:lnTo>
                  <a:lnTo>
                    <a:pt x="1410851" y="612492"/>
                  </a:lnTo>
                  <a:lnTo>
                    <a:pt x="1402923" y="565831"/>
                  </a:lnTo>
                  <a:lnTo>
                    <a:pt x="1392008" y="520259"/>
                  </a:lnTo>
                  <a:lnTo>
                    <a:pt x="1378209" y="475881"/>
                  </a:lnTo>
                  <a:lnTo>
                    <a:pt x="1361634" y="432804"/>
                  </a:lnTo>
                  <a:lnTo>
                    <a:pt x="1342387" y="391132"/>
                  </a:lnTo>
                  <a:lnTo>
                    <a:pt x="1320574" y="350971"/>
                  </a:lnTo>
                  <a:lnTo>
                    <a:pt x="1296300" y="312427"/>
                  </a:lnTo>
                  <a:lnTo>
                    <a:pt x="1269671" y="275605"/>
                  </a:lnTo>
                  <a:lnTo>
                    <a:pt x="1240792" y="240611"/>
                  </a:lnTo>
                  <a:lnTo>
                    <a:pt x="1209770" y="207549"/>
                  </a:lnTo>
                  <a:lnTo>
                    <a:pt x="1176708" y="176527"/>
                  </a:lnTo>
                  <a:lnTo>
                    <a:pt x="1141714" y="147648"/>
                  </a:lnTo>
                  <a:lnTo>
                    <a:pt x="1104892" y="121019"/>
                  </a:lnTo>
                  <a:lnTo>
                    <a:pt x="1066348" y="96745"/>
                  </a:lnTo>
                  <a:lnTo>
                    <a:pt x="1026187" y="74932"/>
                  </a:lnTo>
                  <a:lnTo>
                    <a:pt x="984515" y="55685"/>
                  </a:lnTo>
                  <a:lnTo>
                    <a:pt x="941438" y="39110"/>
                  </a:lnTo>
                  <a:lnTo>
                    <a:pt x="897060" y="25311"/>
                  </a:lnTo>
                  <a:lnTo>
                    <a:pt x="851488" y="14396"/>
                  </a:lnTo>
                  <a:lnTo>
                    <a:pt x="804827" y="6468"/>
                  </a:lnTo>
                  <a:lnTo>
                    <a:pt x="757182" y="1634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2FA2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98235" y="3261360"/>
              <a:ext cx="795527" cy="890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4061" y="3377057"/>
              <a:ext cx="1353947" cy="8252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53607" y="2380869"/>
              <a:ext cx="1709800" cy="9875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82870" y="3111246"/>
            <a:ext cx="1825625" cy="6051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b="0">
                <a:latin typeface="Arial"/>
                <a:cs typeface="Arial"/>
              </a:rPr>
              <a:t>G</a:t>
            </a:r>
            <a:r>
              <a:rPr dirty="0" sz="3800" spc="10" b="0">
                <a:latin typeface="Arial"/>
                <a:cs typeface="Arial"/>
              </a:rPr>
              <a:t>r</a:t>
            </a:r>
            <a:r>
              <a:rPr dirty="0" sz="3800" b="0">
                <a:latin typeface="Arial"/>
                <a:cs typeface="Arial"/>
              </a:rPr>
              <a:t>acias.</a:t>
            </a:r>
            <a:endParaRPr sz="3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2255" y="6137554"/>
            <a:ext cx="4912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D9200"/>
                </a:solidFill>
                <a:latin typeface="Arial"/>
                <a:cs typeface="Arial"/>
              </a:rPr>
              <a:t>Por favor diligenciar la encuesta de</a:t>
            </a:r>
            <a:r>
              <a:rPr dirty="0" sz="1800" spc="65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D9200"/>
                </a:solidFill>
                <a:latin typeface="Arial"/>
                <a:cs typeface="Arial"/>
              </a:rPr>
              <a:t>satisfacción.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86635" marR="5080" indent="-2274570">
              <a:lnSpc>
                <a:spcPct val="100000"/>
              </a:lnSpc>
              <a:spcBef>
                <a:spcPts val="100"/>
              </a:spcBef>
            </a:pPr>
            <a:r>
              <a:rPr dirty="0"/>
              <a:t>Consulta </a:t>
            </a:r>
            <a:r>
              <a:rPr dirty="0" spc="-5"/>
              <a:t>la programación de cursos para </a:t>
            </a:r>
            <a:r>
              <a:rPr dirty="0" spc="-15"/>
              <a:t>LATAM </a:t>
            </a:r>
            <a:r>
              <a:rPr dirty="0"/>
              <a:t>o </a:t>
            </a:r>
            <a:r>
              <a:rPr dirty="0" spc="-5"/>
              <a:t>contáctanos para </a:t>
            </a:r>
            <a:r>
              <a:rPr dirty="0"/>
              <a:t>los  </a:t>
            </a:r>
            <a:r>
              <a:rPr dirty="0" spc="-5"/>
              <a:t>entrenamientos </a:t>
            </a:r>
            <a:r>
              <a:rPr dirty="0" spc="-10"/>
              <a:t>en </a:t>
            </a:r>
            <a:r>
              <a:rPr dirty="0"/>
              <a:t>tu</a:t>
            </a:r>
            <a:r>
              <a:rPr dirty="0" spc="15"/>
              <a:t> </a:t>
            </a:r>
            <a:r>
              <a:rPr dirty="0" spc="-5"/>
              <a:t>empresa.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297429" y="3113659"/>
            <a:ext cx="759333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887094" marR="877569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Más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10" b="1">
                <a:latin typeface="Arial"/>
                <a:cs typeface="Arial"/>
              </a:rPr>
              <a:t>3000 </a:t>
            </a:r>
            <a:r>
              <a:rPr dirty="0" sz="1800" spc="-5" b="1">
                <a:latin typeface="Arial"/>
                <a:cs typeface="Arial"/>
              </a:rPr>
              <a:t>Estudiantes satisfechos </a:t>
            </a:r>
            <a:r>
              <a:rPr dirty="0" sz="1800" spc="-10" b="1">
                <a:latin typeface="Arial"/>
                <a:cs typeface="Arial"/>
              </a:rPr>
              <a:t>en </a:t>
            </a:r>
            <a:r>
              <a:rPr dirty="0" sz="1800" b="1">
                <a:latin typeface="Arial"/>
                <a:cs typeface="Arial"/>
              </a:rPr>
              <a:t>toda </a:t>
            </a:r>
            <a:r>
              <a:rPr dirty="0" sz="1800" spc="-15" b="1">
                <a:latin typeface="Arial"/>
                <a:cs typeface="Arial"/>
              </a:rPr>
              <a:t>LATAM.  </a:t>
            </a:r>
            <a:r>
              <a:rPr dirty="0" sz="1800" spc="-5" b="1">
                <a:latin typeface="Arial"/>
                <a:cs typeface="Arial"/>
              </a:rPr>
              <a:t>Más </a:t>
            </a:r>
            <a:r>
              <a:rPr dirty="0" sz="1800" b="1">
                <a:latin typeface="Arial"/>
                <a:cs typeface="Arial"/>
              </a:rPr>
              <a:t>de </a:t>
            </a:r>
            <a:r>
              <a:rPr dirty="0" sz="1800" spc="-5" b="1">
                <a:latin typeface="Arial"/>
                <a:cs typeface="Arial"/>
              </a:rPr>
              <a:t>100 Empresas capacitadas en </a:t>
            </a:r>
            <a:r>
              <a:rPr dirty="0" sz="1800" b="1">
                <a:latin typeface="Arial"/>
                <a:cs typeface="Arial"/>
              </a:rPr>
              <a:t>toda </a:t>
            </a:r>
            <a:r>
              <a:rPr dirty="0" sz="1800" spc="-15" b="1">
                <a:latin typeface="Arial"/>
                <a:cs typeface="Arial"/>
              </a:rPr>
              <a:t>LATAM.  </a:t>
            </a:r>
            <a:r>
              <a:rPr dirty="0" sz="1800" spc="-5" b="1">
                <a:latin typeface="Arial"/>
                <a:cs typeface="Arial"/>
              </a:rPr>
              <a:t>Un </a:t>
            </a:r>
            <a:r>
              <a:rPr dirty="0" sz="1800" b="1">
                <a:latin typeface="Arial"/>
                <a:cs typeface="Arial"/>
              </a:rPr>
              <a:t>portafolio </a:t>
            </a:r>
            <a:r>
              <a:rPr dirty="0" sz="1800" spc="-5" b="1">
                <a:latin typeface="Arial"/>
                <a:cs typeface="Arial"/>
              </a:rPr>
              <a:t>amplio de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cursos.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Cursos en </a:t>
            </a:r>
            <a:r>
              <a:rPr dirty="0" sz="1800" b="1">
                <a:latin typeface="Arial"/>
                <a:cs typeface="Arial"/>
              </a:rPr>
              <a:t>modalidad </a:t>
            </a:r>
            <a:r>
              <a:rPr dirty="0" sz="1800" spc="-10" b="1">
                <a:latin typeface="Arial"/>
                <a:cs typeface="Arial"/>
              </a:rPr>
              <a:t>evento, </a:t>
            </a:r>
            <a:r>
              <a:rPr dirty="0" sz="1800" b="1">
                <a:latin typeface="Arial"/>
                <a:cs typeface="Arial"/>
              </a:rPr>
              <a:t>online </a:t>
            </a:r>
            <a:r>
              <a:rPr dirty="0" sz="1800" spc="-5" b="1">
                <a:latin typeface="Arial"/>
                <a:cs typeface="Arial"/>
              </a:rPr>
              <a:t>y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privado.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Primer Partner Certificado </a:t>
            </a:r>
            <a:r>
              <a:rPr dirty="0" sz="1800" b="1">
                <a:latin typeface="Arial"/>
                <a:cs typeface="Arial"/>
              </a:rPr>
              <a:t>en </a:t>
            </a:r>
            <a:r>
              <a:rPr dirty="0" sz="1800" spc="-15" b="1">
                <a:latin typeface="Arial"/>
                <a:cs typeface="Arial"/>
              </a:rPr>
              <a:t>LATAM </a:t>
            </a:r>
            <a:r>
              <a:rPr dirty="0" sz="1800" b="1">
                <a:latin typeface="Arial"/>
                <a:cs typeface="Arial"/>
              </a:rPr>
              <a:t>por </a:t>
            </a:r>
            <a:r>
              <a:rPr dirty="0" sz="1800" spc="-10" b="1">
                <a:latin typeface="Arial"/>
                <a:cs typeface="Arial"/>
              </a:rPr>
              <a:t>Arcitura </a:t>
            </a:r>
            <a:r>
              <a:rPr dirty="0" sz="1800" spc="-5" b="1">
                <a:latin typeface="Arial"/>
                <a:cs typeface="Arial"/>
              </a:rPr>
              <a:t>desde hace </a:t>
            </a:r>
            <a:r>
              <a:rPr dirty="0" sz="1800" b="1">
                <a:latin typeface="Arial"/>
                <a:cs typeface="Arial"/>
              </a:rPr>
              <a:t>8</a:t>
            </a:r>
            <a:r>
              <a:rPr dirty="0" sz="1800" spc="18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años.</a:t>
            </a:r>
            <a:endParaRPr sz="18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800" spc="-5" b="1">
                <a:latin typeface="Arial"/>
                <a:cs typeface="Arial"/>
              </a:rPr>
              <a:t>Instructores </a:t>
            </a:r>
            <a:r>
              <a:rPr dirty="0" sz="1800" b="1">
                <a:latin typeface="Arial"/>
                <a:cs typeface="Arial"/>
              </a:rPr>
              <a:t>con </a:t>
            </a:r>
            <a:r>
              <a:rPr dirty="0" sz="1800" spc="-5" b="1">
                <a:latin typeface="Arial"/>
                <a:cs typeface="Arial"/>
              </a:rPr>
              <a:t>experiencia y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certificados.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030" y="2038028"/>
            <a:ext cx="11586647" cy="2907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651742" y="310133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62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3179" y="760476"/>
            <a:ext cx="236219" cy="236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5855" y="961644"/>
            <a:ext cx="14478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116" y="870203"/>
            <a:ext cx="236220" cy="236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2047" y="611123"/>
            <a:ext cx="144779" cy="144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3063" y="297179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446" y="0"/>
                </a:moveTo>
                <a:lnTo>
                  <a:pt x="95370" y="7114"/>
                </a:lnTo>
                <a:lnTo>
                  <a:pt x="57091" y="26919"/>
                </a:lnTo>
                <a:lnTo>
                  <a:pt x="26905" y="57113"/>
                </a:lnTo>
                <a:lnTo>
                  <a:pt x="7109" y="95390"/>
                </a:lnTo>
                <a:lnTo>
                  <a:pt x="0" y="139446"/>
                </a:lnTo>
                <a:lnTo>
                  <a:pt x="7109" y="183501"/>
                </a:lnTo>
                <a:lnTo>
                  <a:pt x="26905" y="221778"/>
                </a:lnTo>
                <a:lnTo>
                  <a:pt x="57091" y="251972"/>
                </a:lnTo>
                <a:lnTo>
                  <a:pt x="95370" y="271777"/>
                </a:lnTo>
                <a:lnTo>
                  <a:pt x="139446" y="278892"/>
                </a:lnTo>
                <a:lnTo>
                  <a:pt x="183521" y="271777"/>
                </a:lnTo>
                <a:lnTo>
                  <a:pt x="221800" y="251972"/>
                </a:lnTo>
                <a:lnTo>
                  <a:pt x="229803" y="243967"/>
                </a:lnTo>
                <a:lnTo>
                  <a:pt x="139446" y="243967"/>
                </a:lnTo>
                <a:lnTo>
                  <a:pt x="98731" y="235761"/>
                </a:lnTo>
                <a:lnTo>
                  <a:pt x="65489" y="213375"/>
                </a:lnTo>
                <a:lnTo>
                  <a:pt x="43078" y="180155"/>
                </a:lnTo>
                <a:lnTo>
                  <a:pt x="34861" y="139446"/>
                </a:lnTo>
                <a:lnTo>
                  <a:pt x="43078" y="98736"/>
                </a:lnTo>
                <a:lnTo>
                  <a:pt x="65489" y="65516"/>
                </a:lnTo>
                <a:lnTo>
                  <a:pt x="98731" y="43130"/>
                </a:lnTo>
                <a:lnTo>
                  <a:pt x="139446" y="34925"/>
                </a:lnTo>
                <a:lnTo>
                  <a:pt x="229803" y="34925"/>
                </a:lnTo>
                <a:lnTo>
                  <a:pt x="221800" y="26919"/>
                </a:lnTo>
                <a:lnTo>
                  <a:pt x="183521" y="7114"/>
                </a:lnTo>
                <a:lnTo>
                  <a:pt x="139446" y="0"/>
                </a:lnTo>
                <a:close/>
              </a:path>
              <a:path w="279400" h="279400">
                <a:moveTo>
                  <a:pt x="229803" y="34925"/>
                </a:moveTo>
                <a:lnTo>
                  <a:pt x="139446" y="34925"/>
                </a:lnTo>
                <a:lnTo>
                  <a:pt x="180160" y="43130"/>
                </a:lnTo>
                <a:lnTo>
                  <a:pt x="213402" y="65516"/>
                </a:lnTo>
                <a:lnTo>
                  <a:pt x="235813" y="98736"/>
                </a:lnTo>
                <a:lnTo>
                  <a:pt x="244030" y="139446"/>
                </a:lnTo>
                <a:lnTo>
                  <a:pt x="235813" y="180155"/>
                </a:lnTo>
                <a:lnTo>
                  <a:pt x="213402" y="213375"/>
                </a:lnTo>
                <a:lnTo>
                  <a:pt x="180160" y="235761"/>
                </a:lnTo>
                <a:lnTo>
                  <a:pt x="139446" y="243967"/>
                </a:lnTo>
                <a:lnTo>
                  <a:pt x="229803" y="243967"/>
                </a:lnTo>
                <a:lnTo>
                  <a:pt x="251986" y="221778"/>
                </a:lnTo>
                <a:lnTo>
                  <a:pt x="271782" y="183501"/>
                </a:lnTo>
                <a:lnTo>
                  <a:pt x="278892" y="139446"/>
                </a:lnTo>
                <a:lnTo>
                  <a:pt x="271782" y="95390"/>
                </a:lnTo>
                <a:lnTo>
                  <a:pt x="251986" y="57113"/>
                </a:lnTo>
                <a:lnTo>
                  <a:pt x="229803" y="3492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9892" y="367283"/>
            <a:ext cx="139065" cy="140335"/>
          </a:xfrm>
          <a:custGeom>
            <a:avLst/>
            <a:gdLst/>
            <a:ahLst/>
            <a:cxnLst/>
            <a:rect l="l" t="t" r="r" b="b"/>
            <a:pathLst>
              <a:path w="139064" h="140334">
                <a:moveTo>
                  <a:pt x="138684" y="59055"/>
                </a:moveTo>
                <a:lnTo>
                  <a:pt x="132969" y="53340"/>
                </a:lnTo>
                <a:lnTo>
                  <a:pt x="85344" y="53340"/>
                </a:lnTo>
                <a:lnTo>
                  <a:pt x="85344" y="5715"/>
                </a:lnTo>
                <a:lnTo>
                  <a:pt x="79629" y="0"/>
                </a:lnTo>
                <a:lnTo>
                  <a:pt x="59055" y="0"/>
                </a:lnTo>
                <a:lnTo>
                  <a:pt x="53340" y="5715"/>
                </a:lnTo>
                <a:lnTo>
                  <a:pt x="53340" y="53340"/>
                </a:lnTo>
                <a:lnTo>
                  <a:pt x="5715" y="53340"/>
                </a:lnTo>
                <a:lnTo>
                  <a:pt x="0" y="59055"/>
                </a:lnTo>
                <a:lnTo>
                  <a:pt x="0" y="79629"/>
                </a:lnTo>
                <a:lnTo>
                  <a:pt x="5715" y="85344"/>
                </a:lnTo>
                <a:lnTo>
                  <a:pt x="53340" y="85344"/>
                </a:lnTo>
                <a:lnTo>
                  <a:pt x="53340" y="134493"/>
                </a:lnTo>
                <a:lnTo>
                  <a:pt x="59055" y="140208"/>
                </a:lnTo>
                <a:lnTo>
                  <a:pt x="79629" y="140208"/>
                </a:lnTo>
                <a:lnTo>
                  <a:pt x="85344" y="134493"/>
                </a:lnTo>
                <a:lnTo>
                  <a:pt x="85344" y="85344"/>
                </a:lnTo>
                <a:lnTo>
                  <a:pt x="132969" y="85344"/>
                </a:lnTo>
                <a:lnTo>
                  <a:pt x="138684" y="79629"/>
                </a:lnTo>
                <a:lnTo>
                  <a:pt x="138684" y="59055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48939" y="56388"/>
            <a:ext cx="144780" cy="144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0428" y="213359"/>
            <a:ext cx="140335" cy="139065"/>
          </a:xfrm>
          <a:custGeom>
            <a:avLst/>
            <a:gdLst/>
            <a:ahLst/>
            <a:cxnLst/>
            <a:rect l="l" t="t" r="r" b="b"/>
            <a:pathLst>
              <a:path w="140335" h="139065">
                <a:moveTo>
                  <a:pt x="140208" y="59067"/>
                </a:moveTo>
                <a:lnTo>
                  <a:pt x="134493" y="53340"/>
                </a:lnTo>
                <a:lnTo>
                  <a:pt x="85344" y="53340"/>
                </a:lnTo>
                <a:lnTo>
                  <a:pt x="85344" y="5461"/>
                </a:lnTo>
                <a:lnTo>
                  <a:pt x="79883" y="0"/>
                </a:lnTo>
                <a:lnTo>
                  <a:pt x="60325" y="0"/>
                </a:lnTo>
                <a:lnTo>
                  <a:pt x="54864" y="5461"/>
                </a:lnTo>
                <a:lnTo>
                  <a:pt x="54864" y="53340"/>
                </a:lnTo>
                <a:lnTo>
                  <a:pt x="5715" y="53340"/>
                </a:lnTo>
                <a:lnTo>
                  <a:pt x="0" y="59067"/>
                </a:lnTo>
                <a:lnTo>
                  <a:pt x="0" y="79641"/>
                </a:lnTo>
                <a:lnTo>
                  <a:pt x="5715" y="85344"/>
                </a:lnTo>
                <a:lnTo>
                  <a:pt x="54864" y="85344"/>
                </a:lnTo>
                <a:lnTo>
                  <a:pt x="54864" y="133223"/>
                </a:lnTo>
                <a:lnTo>
                  <a:pt x="60325" y="138684"/>
                </a:lnTo>
                <a:lnTo>
                  <a:pt x="79883" y="138684"/>
                </a:lnTo>
                <a:lnTo>
                  <a:pt x="85344" y="133223"/>
                </a:lnTo>
                <a:lnTo>
                  <a:pt x="85344" y="85344"/>
                </a:lnTo>
                <a:lnTo>
                  <a:pt x="134493" y="85344"/>
                </a:lnTo>
                <a:lnTo>
                  <a:pt x="140208" y="79641"/>
                </a:lnTo>
                <a:lnTo>
                  <a:pt x="140208" y="59067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2994" y="117729"/>
            <a:ext cx="15081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Objetivos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9882" y="1157985"/>
            <a:ext cx="10431780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0"/>
              </a:spcBef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técnicas de modelamiento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descomposición de servicios a partir de procesos </a:t>
            </a:r>
            <a:r>
              <a:rPr dirty="0" sz="1800">
                <a:latin typeface="Arial"/>
                <a:cs typeface="Arial"/>
              </a:rPr>
              <a:t>BPMN</a:t>
            </a:r>
            <a:r>
              <a:rPr dirty="0" sz="1800" spc="229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2.0.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53365" marR="5080" indent="-241300">
              <a:lnSpc>
                <a:spcPct val="100000"/>
              </a:lnSpc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la arquitectura e implementación de servicios de tipo microservicios, entidad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utilidad  utilizando tecnologías Java Spring, .Net </a:t>
            </a:r>
            <a:r>
              <a:rPr dirty="0" sz="1800">
                <a:latin typeface="Arial"/>
                <a:cs typeface="Arial"/>
              </a:rPr>
              <a:t>y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MongoDB.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cómo </a:t>
            </a:r>
            <a:r>
              <a:rPr dirty="0" sz="1800" spc="-10">
                <a:latin typeface="Arial"/>
                <a:cs typeface="Arial"/>
              </a:rPr>
              <a:t>exponer </a:t>
            </a:r>
            <a:r>
              <a:rPr dirty="0" sz="1800" spc="-5">
                <a:latin typeface="Arial"/>
                <a:cs typeface="Arial"/>
              </a:rPr>
              <a:t>los servicios por medio de API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buChar char="•"/>
              <a:tabLst>
                <a:tab pos="253365" algn="l"/>
                <a:tab pos="254000" algn="l"/>
              </a:tabLst>
            </a:pPr>
            <a:r>
              <a:rPr dirty="0" sz="1800" spc="-10">
                <a:latin typeface="Arial"/>
                <a:cs typeface="Arial"/>
              </a:rPr>
              <a:t>Aprender </a:t>
            </a:r>
            <a:r>
              <a:rPr dirty="0" sz="1800" spc="-5">
                <a:latin typeface="Arial"/>
                <a:cs typeface="Arial"/>
              </a:rPr>
              <a:t>cómo se implementan las composiciones de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servicios.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cómo se aplican algunos conceptos, principios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patrones vistos en el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curso.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a implementar otros patrones de diseño complementarios que no se vieron en el</a:t>
            </a:r>
            <a:r>
              <a:rPr dirty="0" sz="1800" spc="229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curso.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spcBef>
                <a:spcPts val="5"/>
              </a:spcBef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cómo aplicar prácticas de </a:t>
            </a:r>
            <a:r>
              <a:rPr dirty="0" sz="1800">
                <a:latin typeface="Arial"/>
                <a:cs typeface="Arial"/>
              </a:rPr>
              <a:t>IaC </a:t>
            </a:r>
            <a:r>
              <a:rPr dirty="0" sz="1800" spc="-5">
                <a:latin typeface="Arial"/>
                <a:cs typeface="Arial"/>
              </a:rPr>
              <a:t>con tecnologías Vagrant, Helm </a:t>
            </a:r>
            <a:r>
              <a:rPr dirty="0" sz="1800">
                <a:latin typeface="Arial"/>
                <a:cs typeface="Arial"/>
              </a:rPr>
              <a:t>y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Kubernetes.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cómo se contenerizan los servicios con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Docker.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2994" y="117729"/>
            <a:ext cx="15081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Objetivos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9882" y="1201292"/>
            <a:ext cx="10433050" cy="3866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0"/>
              </a:spcBef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las bases de cómo gestionar los contenedores con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docker-compose.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a interactuar con tecnologías como Docker, Compose, Consul, Kafka </a:t>
            </a:r>
            <a:r>
              <a:rPr dirty="0" sz="1800">
                <a:latin typeface="Arial"/>
                <a:cs typeface="Arial"/>
              </a:rPr>
              <a:t>y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Kubernetes.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cómo se publican </a:t>
            </a:r>
            <a:r>
              <a:rPr dirty="0" sz="1800">
                <a:latin typeface="Arial"/>
                <a:cs typeface="Arial"/>
              </a:rPr>
              <a:t>y </a:t>
            </a:r>
            <a:r>
              <a:rPr dirty="0" sz="1800" spc="-5">
                <a:latin typeface="Arial"/>
                <a:cs typeface="Arial"/>
              </a:rPr>
              <a:t>consumen mensajes por medio de tópicos en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Kafka.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53365" marR="5080" indent="-241300">
              <a:lnSpc>
                <a:spcPct val="100000"/>
              </a:lnSpc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</a:t>
            </a:r>
            <a:r>
              <a:rPr dirty="0" sz="1800">
                <a:latin typeface="Arial"/>
                <a:cs typeface="Arial"/>
              </a:rPr>
              <a:t>cómo </a:t>
            </a:r>
            <a:r>
              <a:rPr dirty="0" sz="1800" spc="-5">
                <a:latin typeface="Arial"/>
                <a:cs typeface="Arial"/>
              </a:rPr>
              <a:t>se crean los objetos principales </a:t>
            </a:r>
            <a:r>
              <a:rPr dirty="0" sz="1800">
                <a:latin typeface="Arial"/>
                <a:cs typeface="Arial"/>
              </a:rPr>
              <a:t>en </a:t>
            </a:r>
            <a:r>
              <a:rPr dirty="0" sz="1800" spc="-5">
                <a:latin typeface="Arial"/>
                <a:cs typeface="Arial"/>
              </a:rPr>
              <a:t>Kubernetes; Ingress, </a:t>
            </a:r>
            <a:r>
              <a:rPr dirty="0" sz="1800">
                <a:latin typeface="Arial"/>
                <a:cs typeface="Arial"/>
              </a:rPr>
              <a:t>POD, </a:t>
            </a:r>
            <a:r>
              <a:rPr dirty="0" sz="1800" spc="-5">
                <a:latin typeface="Arial"/>
                <a:cs typeface="Arial"/>
              </a:rPr>
              <a:t>Service, ReplicaSet </a:t>
            </a:r>
            <a:r>
              <a:rPr dirty="0" sz="1800">
                <a:latin typeface="Arial"/>
                <a:cs typeface="Arial"/>
              </a:rPr>
              <a:t>y  </a:t>
            </a:r>
            <a:r>
              <a:rPr dirty="0" sz="1800" spc="-10">
                <a:latin typeface="Arial"/>
                <a:cs typeface="Arial"/>
              </a:rPr>
              <a:t>Deployment.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buChar char="•"/>
              <a:tabLst>
                <a:tab pos="253365" algn="l"/>
                <a:tab pos="254000" algn="l"/>
              </a:tabLst>
            </a:pPr>
            <a:r>
              <a:rPr dirty="0" sz="1800" spc="-5">
                <a:latin typeface="Arial"/>
                <a:cs typeface="Arial"/>
              </a:rPr>
              <a:t>Aprender como se habilitan características de escalabilidad por medio de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Kubernetes.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dirty="0" sz="1800" spc="-5">
                <a:latin typeface="Arial"/>
                <a:cs typeface="Arial"/>
              </a:rPr>
              <a:t>Aprender cómo es la arquitectura fundamental de un cluster de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Kubernetes.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Arial"/>
              <a:cs typeface="Arial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dirty="0" sz="1800" spc="-5">
                <a:latin typeface="Arial"/>
                <a:cs typeface="Arial"/>
              </a:rPr>
              <a:t>Aprender cómo aplicar los patrones de diseño listados en la siguiente</a:t>
            </a:r>
            <a:r>
              <a:rPr dirty="0" sz="1800" spc="1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página.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018" y="31013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0980" y="4058411"/>
            <a:ext cx="292735" cy="291465"/>
          </a:xfrm>
          <a:custGeom>
            <a:avLst/>
            <a:gdLst/>
            <a:ahLst/>
            <a:cxnLst/>
            <a:rect l="l" t="t" r="r" b="b"/>
            <a:pathLst>
              <a:path w="292734" h="291464">
                <a:moveTo>
                  <a:pt x="292608" y="137922"/>
                </a:moveTo>
                <a:lnTo>
                  <a:pt x="290614" y="128155"/>
                </a:lnTo>
                <a:lnTo>
                  <a:pt x="285216" y="120167"/>
                </a:lnTo>
                <a:lnTo>
                  <a:pt x="277228" y="114769"/>
                </a:lnTo>
                <a:lnTo>
                  <a:pt x="267462" y="112776"/>
                </a:lnTo>
                <a:lnTo>
                  <a:pt x="179832" y="112776"/>
                </a:lnTo>
                <a:lnTo>
                  <a:pt x="179832" y="25781"/>
                </a:lnTo>
                <a:lnTo>
                  <a:pt x="177800" y="15760"/>
                </a:lnTo>
                <a:lnTo>
                  <a:pt x="172262" y="7556"/>
                </a:lnTo>
                <a:lnTo>
                  <a:pt x="164071" y="2032"/>
                </a:lnTo>
                <a:lnTo>
                  <a:pt x="154051" y="0"/>
                </a:lnTo>
                <a:lnTo>
                  <a:pt x="138557" y="0"/>
                </a:lnTo>
                <a:lnTo>
                  <a:pt x="128524" y="2032"/>
                </a:lnTo>
                <a:lnTo>
                  <a:pt x="120332" y="7556"/>
                </a:lnTo>
                <a:lnTo>
                  <a:pt x="114795" y="15760"/>
                </a:lnTo>
                <a:lnTo>
                  <a:pt x="112776" y="25781"/>
                </a:lnTo>
                <a:lnTo>
                  <a:pt x="112776" y="112776"/>
                </a:lnTo>
                <a:lnTo>
                  <a:pt x="25146" y="112776"/>
                </a:lnTo>
                <a:lnTo>
                  <a:pt x="15367" y="114769"/>
                </a:lnTo>
                <a:lnTo>
                  <a:pt x="7378" y="120167"/>
                </a:lnTo>
                <a:lnTo>
                  <a:pt x="1981" y="128155"/>
                </a:lnTo>
                <a:lnTo>
                  <a:pt x="0" y="137922"/>
                </a:lnTo>
                <a:lnTo>
                  <a:pt x="0" y="153162"/>
                </a:lnTo>
                <a:lnTo>
                  <a:pt x="1981" y="162941"/>
                </a:lnTo>
                <a:lnTo>
                  <a:pt x="7378" y="170929"/>
                </a:lnTo>
                <a:lnTo>
                  <a:pt x="15367" y="176326"/>
                </a:lnTo>
                <a:lnTo>
                  <a:pt x="25146" y="178308"/>
                </a:lnTo>
                <a:lnTo>
                  <a:pt x="112776" y="178308"/>
                </a:lnTo>
                <a:lnTo>
                  <a:pt x="112776" y="265303"/>
                </a:lnTo>
                <a:lnTo>
                  <a:pt x="114795" y="275336"/>
                </a:lnTo>
                <a:lnTo>
                  <a:pt x="120332" y="283527"/>
                </a:lnTo>
                <a:lnTo>
                  <a:pt x="128524" y="289064"/>
                </a:lnTo>
                <a:lnTo>
                  <a:pt x="138557" y="291084"/>
                </a:lnTo>
                <a:lnTo>
                  <a:pt x="154051" y="291084"/>
                </a:lnTo>
                <a:lnTo>
                  <a:pt x="164071" y="289064"/>
                </a:lnTo>
                <a:lnTo>
                  <a:pt x="172275" y="283527"/>
                </a:lnTo>
                <a:lnTo>
                  <a:pt x="177800" y="275336"/>
                </a:lnTo>
                <a:lnTo>
                  <a:pt x="179832" y="265303"/>
                </a:lnTo>
                <a:lnTo>
                  <a:pt x="179832" y="178308"/>
                </a:lnTo>
                <a:lnTo>
                  <a:pt x="267462" y="178308"/>
                </a:lnTo>
                <a:lnTo>
                  <a:pt x="277228" y="176326"/>
                </a:lnTo>
                <a:lnTo>
                  <a:pt x="285216" y="170929"/>
                </a:lnTo>
                <a:lnTo>
                  <a:pt x="290614" y="162941"/>
                </a:lnTo>
                <a:lnTo>
                  <a:pt x="292608" y="153162"/>
                </a:lnTo>
                <a:lnTo>
                  <a:pt x="292608" y="13792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47347" y="5103876"/>
            <a:ext cx="179831" cy="17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24843" y="3256788"/>
            <a:ext cx="346075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72974" y="0"/>
                </a:moveTo>
                <a:lnTo>
                  <a:pt x="127000" y="6150"/>
                </a:lnTo>
                <a:lnTo>
                  <a:pt x="85682" y="23509"/>
                </a:lnTo>
                <a:lnTo>
                  <a:pt x="50673" y="50434"/>
                </a:lnTo>
                <a:lnTo>
                  <a:pt x="23622" y="85287"/>
                </a:lnTo>
                <a:lnTo>
                  <a:pt x="6180" y="126426"/>
                </a:lnTo>
                <a:lnTo>
                  <a:pt x="0" y="172212"/>
                </a:lnTo>
                <a:lnTo>
                  <a:pt x="6180" y="217997"/>
                </a:lnTo>
                <a:lnTo>
                  <a:pt x="23622" y="259136"/>
                </a:lnTo>
                <a:lnTo>
                  <a:pt x="50673" y="293989"/>
                </a:lnTo>
                <a:lnTo>
                  <a:pt x="85682" y="320914"/>
                </a:lnTo>
                <a:lnTo>
                  <a:pt x="127000" y="338273"/>
                </a:lnTo>
                <a:lnTo>
                  <a:pt x="172974" y="344424"/>
                </a:lnTo>
                <a:lnTo>
                  <a:pt x="218947" y="338273"/>
                </a:lnTo>
                <a:lnTo>
                  <a:pt x="260265" y="320914"/>
                </a:lnTo>
                <a:lnTo>
                  <a:pt x="285676" y="301371"/>
                </a:lnTo>
                <a:lnTo>
                  <a:pt x="172974" y="301371"/>
                </a:lnTo>
                <a:lnTo>
                  <a:pt x="122495" y="291226"/>
                </a:lnTo>
                <a:lnTo>
                  <a:pt x="81279" y="263556"/>
                </a:lnTo>
                <a:lnTo>
                  <a:pt x="53494" y="222504"/>
                </a:lnTo>
                <a:lnTo>
                  <a:pt x="43306" y="172212"/>
                </a:lnTo>
                <a:lnTo>
                  <a:pt x="53494" y="121920"/>
                </a:lnTo>
                <a:lnTo>
                  <a:pt x="81280" y="80867"/>
                </a:lnTo>
                <a:lnTo>
                  <a:pt x="122495" y="53197"/>
                </a:lnTo>
                <a:lnTo>
                  <a:pt x="172974" y="43052"/>
                </a:lnTo>
                <a:lnTo>
                  <a:pt x="285676" y="43052"/>
                </a:lnTo>
                <a:lnTo>
                  <a:pt x="260265" y="23509"/>
                </a:lnTo>
                <a:lnTo>
                  <a:pt x="218948" y="6150"/>
                </a:lnTo>
                <a:lnTo>
                  <a:pt x="172974" y="0"/>
                </a:lnTo>
                <a:close/>
              </a:path>
              <a:path w="346075" h="344804">
                <a:moveTo>
                  <a:pt x="285676" y="43052"/>
                </a:moveTo>
                <a:lnTo>
                  <a:pt x="172974" y="43052"/>
                </a:lnTo>
                <a:lnTo>
                  <a:pt x="223452" y="53197"/>
                </a:lnTo>
                <a:lnTo>
                  <a:pt x="264667" y="80867"/>
                </a:lnTo>
                <a:lnTo>
                  <a:pt x="292453" y="121920"/>
                </a:lnTo>
                <a:lnTo>
                  <a:pt x="302640" y="172212"/>
                </a:lnTo>
                <a:lnTo>
                  <a:pt x="292453" y="222504"/>
                </a:lnTo>
                <a:lnTo>
                  <a:pt x="264667" y="263556"/>
                </a:lnTo>
                <a:lnTo>
                  <a:pt x="223452" y="291226"/>
                </a:lnTo>
                <a:lnTo>
                  <a:pt x="172974" y="301371"/>
                </a:lnTo>
                <a:lnTo>
                  <a:pt x="285676" y="301371"/>
                </a:lnTo>
                <a:lnTo>
                  <a:pt x="295274" y="293989"/>
                </a:lnTo>
                <a:lnTo>
                  <a:pt x="322325" y="259136"/>
                </a:lnTo>
                <a:lnTo>
                  <a:pt x="339767" y="217997"/>
                </a:lnTo>
                <a:lnTo>
                  <a:pt x="345948" y="172212"/>
                </a:lnTo>
                <a:lnTo>
                  <a:pt x="339767" y="126426"/>
                </a:lnTo>
                <a:lnTo>
                  <a:pt x="322325" y="85287"/>
                </a:lnTo>
                <a:lnTo>
                  <a:pt x="295275" y="50434"/>
                </a:lnTo>
                <a:lnTo>
                  <a:pt x="285676" y="43052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39500" y="2072639"/>
            <a:ext cx="172720" cy="172720"/>
          </a:xfrm>
          <a:custGeom>
            <a:avLst/>
            <a:gdLst/>
            <a:ahLst/>
            <a:cxnLst/>
            <a:rect l="l" t="t" r="r" b="b"/>
            <a:pathLst>
              <a:path w="172720" h="172719">
                <a:moveTo>
                  <a:pt x="172212" y="72644"/>
                </a:moveTo>
                <a:lnTo>
                  <a:pt x="166624" y="67056"/>
                </a:lnTo>
                <a:lnTo>
                  <a:pt x="105156" y="67056"/>
                </a:lnTo>
                <a:lnTo>
                  <a:pt x="105156" y="5588"/>
                </a:lnTo>
                <a:lnTo>
                  <a:pt x="99568" y="0"/>
                </a:lnTo>
                <a:lnTo>
                  <a:pt x="72644" y="0"/>
                </a:lnTo>
                <a:lnTo>
                  <a:pt x="67056" y="5588"/>
                </a:lnTo>
                <a:lnTo>
                  <a:pt x="67056" y="67056"/>
                </a:lnTo>
                <a:lnTo>
                  <a:pt x="5588" y="67056"/>
                </a:lnTo>
                <a:lnTo>
                  <a:pt x="0" y="72644"/>
                </a:lnTo>
                <a:lnTo>
                  <a:pt x="0" y="99568"/>
                </a:lnTo>
                <a:lnTo>
                  <a:pt x="5588" y="105156"/>
                </a:lnTo>
                <a:lnTo>
                  <a:pt x="67056" y="105156"/>
                </a:lnTo>
                <a:lnTo>
                  <a:pt x="67056" y="166624"/>
                </a:lnTo>
                <a:lnTo>
                  <a:pt x="72644" y="172212"/>
                </a:lnTo>
                <a:lnTo>
                  <a:pt x="99568" y="172212"/>
                </a:lnTo>
                <a:lnTo>
                  <a:pt x="105156" y="166624"/>
                </a:lnTo>
                <a:lnTo>
                  <a:pt x="105156" y="105156"/>
                </a:lnTo>
                <a:lnTo>
                  <a:pt x="166624" y="105156"/>
                </a:lnTo>
                <a:lnTo>
                  <a:pt x="172212" y="99568"/>
                </a:lnTo>
                <a:lnTo>
                  <a:pt x="172212" y="72644"/>
                </a:lnTo>
                <a:close/>
              </a:path>
            </a:pathLst>
          </a:custGeom>
          <a:solidFill>
            <a:srgbClr val="2FA2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75364" y="2554223"/>
            <a:ext cx="178307" cy="17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2994" y="117729"/>
            <a:ext cx="15081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2FA2DC"/>
                </a:solidFill>
                <a:latin typeface="Arial"/>
                <a:cs typeface="Arial"/>
              </a:rPr>
              <a:t>Objetivos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92283" y="6196584"/>
            <a:ext cx="211378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03147" y="851661"/>
            <a:ext cx="5614670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9560" indent="-27749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290195" algn="l"/>
              </a:tabLst>
            </a:pP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Micro Task</a:t>
            </a:r>
            <a:r>
              <a:rPr dirty="0" sz="1600" spc="1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Abstraction</a:t>
            </a:r>
            <a:endParaRPr sz="1600">
              <a:latin typeface="Arial"/>
              <a:cs typeface="Arial"/>
            </a:endParaRPr>
          </a:p>
          <a:p>
            <a:pPr marL="289560" indent="-277495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Microservice</a:t>
            </a:r>
            <a:r>
              <a:rPr dirty="0" sz="1600" spc="5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Compositor</a:t>
            </a:r>
            <a:endParaRPr sz="1600">
              <a:latin typeface="Arial"/>
              <a:cs typeface="Arial"/>
            </a:endParaRPr>
          </a:p>
          <a:p>
            <a:pPr marL="289560" indent="-277495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Micro Task</a:t>
            </a:r>
            <a:r>
              <a:rPr dirty="0" sz="1600" spc="1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Segregation</a:t>
            </a:r>
            <a:endParaRPr sz="1600">
              <a:latin typeface="Arial"/>
              <a:cs typeface="Arial"/>
            </a:endParaRPr>
          </a:p>
          <a:p>
            <a:pPr marL="289560" indent="-277495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Rich</a:t>
            </a:r>
            <a:r>
              <a:rPr dirty="0" sz="160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Container</a:t>
            </a:r>
            <a:endParaRPr sz="1600">
              <a:latin typeface="Arial"/>
              <a:cs typeface="Arial"/>
            </a:endParaRPr>
          </a:p>
          <a:p>
            <a:pPr marL="289560" indent="-277495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Container</a:t>
            </a:r>
            <a:r>
              <a:rPr dirty="0" sz="1600" spc="2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Chain</a:t>
            </a:r>
            <a:endParaRPr sz="1600">
              <a:latin typeface="Arial"/>
              <a:cs typeface="Arial"/>
            </a:endParaRPr>
          </a:p>
          <a:p>
            <a:pPr marL="289560" indent="-277495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Self</a:t>
            </a:r>
            <a:r>
              <a:rPr dirty="0" sz="160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Registration</a:t>
            </a:r>
            <a:endParaRPr sz="1600">
              <a:latin typeface="Arial"/>
              <a:cs typeface="Arial"/>
            </a:endParaRPr>
          </a:p>
          <a:p>
            <a:pPr marL="289560" indent="-27749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90195" algn="l"/>
              </a:tabLst>
            </a:pP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Microservice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Instance</a:t>
            </a:r>
            <a:r>
              <a:rPr dirty="0" sz="1600" spc="8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Registration</a:t>
            </a:r>
            <a:endParaRPr sz="1600">
              <a:latin typeface="Arial"/>
              <a:cs typeface="Arial"/>
            </a:endParaRPr>
          </a:p>
          <a:p>
            <a:pPr marL="289560" indent="-277495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Health Check</a:t>
            </a:r>
            <a:r>
              <a:rPr dirty="0" sz="1600" spc="1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FD9200"/>
                </a:solidFill>
                <a:latin typeface="Arial"/>
                <a:cs typeface="Arial"/>
              </a:rPr>
              <a:t>API</a:t>
            </a:r>
            <a:endParaRPr sz="1600">
              <a:latin typeface="Arial"/>
              <a:cs typeface="Arial"/>
            </a:endParaRPr>
          </a:p>
          <a:p>
            <a:pPr marL="289560" indent="-277495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Redundant</a:t>
            </a:r>
            <a:r>
              <a:rPr dirty="0" sz="1600" spc="1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Implementation</a:t>
            </a:r>
            <a:endParaRPr sz="1600">
              <a:latin typeface="Arial"/>
              <a:cs typeface="Arial"/>
            </a:endParaRPr>
          </a:p>
          <a:p>
            <a:pPr marL="12700" marR="2085339">
              <a:lnSpc>
                <a:spcPct val="100000"/>
              </a:lnSpc>
              <a:buAutoNum type="arabicPeriod"/>
              <a:tabLst>
                <a:tab pos="351155" algn="l"/>
              </a:tabLst>
            </a:pP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Microservice Ambassador 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11.Dedicated </a:t>
            </a: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Microservice</a:t>
            </a:r>
            <a:r>
              <a:rPr dirty="0" sz="1600" spc="7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Database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 startAt="12"/>
              <a:tabLst>
                <a:tab pos="351155" algn="l"/>
              </a:tabLst>
            </a:pP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Event-Driven</a:t>
            </a:r>
            <a:r>
              <a:rPr dirty="0" sz="1600" spc="3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Messaging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 startAt="12"/>
              <a:tabLst>
                <a:tab pos="351155" algn="l"/>
              </a:tabLst>
            </a:pP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Service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Data</a:t>
            </a:r>
            <a:r>
              <a:rPr dirty="0" sz="1600" spc="1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Replication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 startAt="12"/>
              <a:tabLst>
                <a:tab pos="351155" algn="l"/>
              </a:tabLst>
            </a:pP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Logical POD</a:t>
            </a:r>
            <a:r>
              <a:rPr dirty="0" sz="1600" spc="3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Container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 startAt="12"/>
              <a:tabLst>
                <a:tab pos="351155" algn="l"/>
              </a:tabLst>
            </a:pP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Service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Load</a:t>
            </a:r>
            <a:r>
              <a:rPr dirty="0" sz="1600" spc="5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Balancing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 startAt="12"/>
              <a:tabLst>
                <a:tab pos="351155" algn="l"/>
              </a:tabLst>
            </a:pP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Workload</a:t>
            </a:r>
            <a:r>
              <a:rPr dirty="0" sz="1600" spc="1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Distribution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 startAt="12"/>
              <a:tabLst>
                <a:tab pos="351155" algn="l"/>
              </a:tabLst>
            </a:pP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Single-Node</a:t>
            </a:r>
            <a:r>
              <a:rPr dirty="0" sz="1600" spc="2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Multi-Container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 startAt="12"/>
              <a:tabLst>
                <a:tab pos="351155" algn="l"/>
              </a:tabLst>
            </a:pP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Volatile</a:t>
            </a:r>
            <a:r>
              <a:rPr dirty="0" sz="1600" spc="2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Configuration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spcBef>
                <a:spcPts val="5"/>
              </a:spcBef>
              <a:buAutoNum type="arabicPeriod" startAt="12"/>
              <a:tabLst>
                <a:tab pos="351155" algn="l"/>
              </a:tabLst>
            </a:pP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Autonomous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Proxy</a:t>
            </a:r>
            <a:r>
              <a:rPr dirty="0" sz="1600" spc="65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Service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 startAt="12"/>
              <a:tabLst>
                <a:tab pos="351155" algn="l"/>
              </a:tabLst>
            </a:pP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Serverless Microservice Deployment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-</a:t>
            </a:r>
            <a:r>
              <a:rPr dirty="0" sz="1600" spc="22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Referencia</a:t>
            </a:r>
            <a:endParaRPr sz="16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AutoNum type="arabicPeriod" startAt="12"/>
              <a:tabLst>
                <a:tab pos="351155" algn="l"/>
              </a:tabLst>
            </a:pPr>
            <a:r>
              <a:rPr dirty="0" sz="1600" spc="-10" b="1">
                <a:solidFill>
                  <a:srgbClr val="FD9200"/>
                </a:solidFill>
                <a:latin typeface="Arial"/>
                <a:cs typeface="Arial"/>
              </a:rPr>
              <a:t>Log Aggregator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y Distributed Diagnostics -</a:t>
            </a:r>
            <a:r>
              <a:rPr dirty="0" sz="1600" spc="200" b="1">
                <a:solidFill>
                  <a:srgbClr val="FD920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D9200"/>
                </a:solidFill>
                <a:latin typeface="Arial"/>
                <a:cs typeface="Arial"/>
              </a:rPr>
              <a:t>Referencia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36846" y="4191127"/>
            <a:ext cx="520065" cy="337820"/>
          </a:xfrm>
          <a:custGeom>
            <a:avLst/>
            <a:gdLst/>
            <a:ahLst/>
            <a:cxnLst/>
            <a:rect l="l" t="t" r="r" b="b"/>
            <a:pathLst>
              <a:path w="520064" h="337820">
                <a:moveTo>
                  <a:pt x="62737" y="176784"/>
                </a:moveTo>
                <a:lnTo>
                  <a:pt x="61594" y="176784"/>
                </a:lnTo>
                <a:lnTo>
                  <a:pt x="61087" y="176911"/>
                </a:lnTo>
                <a:lnTo>
                  <a:pt x="60578" y="177165"/>
                </a:lnTo>
                <a:lnTo>
                  <a:pt x="4063" y="209169"/>
                </a:lnTo>
                <a:lnTo>
                  <a:pt x="2539" y="209931"/>
                </a:lnTo>
                <a:lnTo>
                  <a:pt x="1524" y="211200"/>
                </a:lnTo>
                <a:lnTo>
                  <a:pt x="0" y="214756"/>
                </a:lnTo>
                <a:lnTo>
                  <a:pt x="253" y="216916"/>
                </a:lnTo>
                <a:lnTo>
                  <a:pt x="67437" y="335915"/>
                </a:lnTo>
                <a:lnTo>
                  <a:pt x="69723" y="337312"/>
                </a:lnTo>
                <a:lnTo>
                  <a:pt x="71247" y="337058"/>
                </a:lnTo>
                <a:lnTo>
                  <a:pt x="72262" y="336677"/>
                </a:lnTo>
                <a:lnTo>
                  <a:pt x="73532" y="336296"/>
                </a:lnTo>
                <a:lnTo>
                  <a:pt x="76073" y="335153"/>
                </a:lnTo>
                <a:lnTo>
                  <a:pt x="77597" y="334264"/>
                </a:lnTo>
                <a:lnTo>
                  <a:pt x="79248" y="333248"/>
                </a:lnTo>
                <a:lnTo>
                  <a:pt x="80644" y="332486"/>
                </a:lnTo>
                <a:lnTo>
                  <a:pt x="81533" y="331724"/>
                </a:lnTo>
                <a:lnTo>
                  <a:pt x="82550" y="330962"/>
                </a:lnTo>
                <a:lnTo>
                  <a:pt x="83185" y="330327"/>
                </a:lnTo>
                <a:lnTo>
                  <a:pt x="83692" y="329692"/>
                </a:lnTo>
                <a:lnTo>
                  <a:pt x="84327" y="329056"/>
                </a:lnTo>
                <a:lnTo>
                  <a:pt x="84581" y="328549"/>
                </a:lnTo>
                <a:lnTo>
                  <a:pt x="84454" y="326898"/>
                </a:lnTo>
                <a:lnTo>
                  <a:pt x="84200" y="326390"/>
                </a:lnTo>
                <a:lnTo>
                  <a:pt x="54610" y="274066"/>
                </a:lnTo>
                <a:lnTo>
                  <a:pt x="79309" y="260096"/>
                </a:lnTo>
                <a:lnTo>
                  <a:pt x="46736" y="260096"/>
                </a:lnTo>
                <a:lnTo>
                  <a:pt x="22605" y="217424"/>
                </a:lnTo>
                <a:lnTo>
                  <a:pt x="68706" y="191389"/>
                </a:lnTo>
                <a:lnTo>
                  <a:pt x="69087" y="191135"/>
                </a:lnTo>
                <a:lnTo>
                  <a:pt x="69468" y="190754"/>
                </a:lnTo>
                <a:lnTo>
                  <a:pt x="69976" y="189737"/>
                </a:lnTo>
                <a:lnTo>
                  <a:pt x="70230" y="189103"/>
                </a:lnTo>
                <a:lnTo>
                  <a:pt x="70230" y="187706"/>
                </a:lnTo>
                <a:lnTo>
                  <a:pt x="65912" y="179324"/>
                </a:lnTo>
                <a:lnTo>
                  <a:pt x="65277" y="178435"/>
                </a:lnTo>
                <a:lnTo>
                  <a:pt x="64642" y="177800"/>
                </a:lnTo>
                <a:lnTo>
                  <a:pt x="63373" y="177037"/>
                </a:lnTo>
                <a:lnTo>
                  <a:pt x="62737" y="176784"/>
                </a:lnTo>
                <a:close/>
              </a:path>
              <a:path w="520064" h="337820">
                <a:moveTo>
                  <a:pt x="92328" y="235077"/>
                </a:moveTo>
                <a:lnTo>
                  <a:pt x="91820" y="235077"/>
                </a:lnTo>
                <a:lnTo>
                  <a:pt x="91186" y="235204"/>
                </a:lnTo>
                <a:lnTo>
                  <a:pt x="90804" y="235331"/>
                </a:lnTo>
                <a:lnTo>
                  <a:pt x="90297" y="235585"/>
                </a:lnTo>
                <a:lnTo>
                  <a:pt x="46736" y="260096"/>
                </a:lnTo>
                <a:lnTo>
                  <a:pt x="79309" y="260096"/>
                </a:lnTo>
                <a:lnTo>
                  <a:pt x="98170" y="249428"/>
                </a:lnTo>
                <a:lnTo>
                  <a:pt x="98551" y="249174"/>
                </a:lnTo>
                <a:lnTo>
                  <a:pt x="98932" y="248793"/>
                </a:lnTo>
                <a:lnTo>
                  <a:pt x="99440" y="247777"/>
                </a:lnTo>
                <a:lnTo>
                  <a:pt x="99440" y="244729"/>
                </a:lnTo>
                <a:lnTo>
                  <a:pt x="95376" y="237362"/>
                </a:lnTo>
                <a:lnTo>
                  <a:pt x="94741" y="236474"/>
                </a:lnTo>
                <a:lnTo>
                  <a:pt x="93599" y="235585"/>
                </a:lnTo>
                <a:lnTo>
                  <a:pt x="92328" y="235077"/>
                </a:lnTo>
                <a:close/>
              </a:path>
              <a:path w="520064" h="337820">
                <a:moveTo>
                  <a:pt x="167004" y="166370"/>
                </a:moveTo>
                <a:lnTo>
                  <a:pt x="129920" y="181610"/>
                </a:lnTo>
                <a:lnTo>
                  <a:pt x="118237" y="204470"/>
                </a:lnTo>
                <a:lnTo>
                  <a:pt x="116839" y="209550"/>
                </a:lnTo>
                <a:lnTo>
                  <a:pt x="116966" y="217170"/>
                </a:lnTo>
                <a:lnTo>
                  <a:pt x="118363" y="223520"/>
                </a:lnTo>
                <a:lnTo>
                  <a:pt x="119887" y="231140"/>
                </a:lnTo>
                <a:lnTo>
                  <a:pt x="146685" y="270510"/>
                </a:lnTo>
                <a:lnTo>
                  <a:pt x="164211" y="276860"/>
                </a:lnTo>
                <a:lnTo>
                  <a:pt x="176911" y="276860"/>
                </a:lnTo>
                <a:lnTo>
                  <a:pt x="210438" y="260350"/>
                </a:lnTo>
                <a:lnTo>
                  <a:pt x="168401" y="260350"/>
                </a:lnTo>
                <a:lnTo>
                  <a:pt x="164591" y="259080"/>
                </a:lnTo>
                <a:lnTo>
                  <a:pt x="145161" y="238760"/>
                </a:lnTo>
                <a:lnTo>
                  <a:pt x="165872" y="227330"/>
                </a:lnTo>
                <a:lnTo>
                  <a:pt x="138556" y="227330"/>
                </a:lnTo>
                <a:lnTo>
                  <a:pt x="136651" y="223520"/>
                </a:lnTo>
                <a:lnTo>
                  <a:pt x="135254" y="219710"/>
                </a:lnTo>
                <a:lnTo>
                  <a:pt x="134619" y="215900"/>
                </a:lnTo>
                <a:lnTo>
                  <a:pt x="133857" y="212090"/>
                </a:lnTo>
                <a:lnTo>
                  <a:pt x="147827" y="186690"/>
                </a:lnTo>
                <a:lnTo>
                  <a:pt x="155575" y="181610"/>
                </a:lnTo>
                <a:lnTo>
                  <a:pt x="195235" y="181610"/>
                </a:lnTo>
                <a:lnTo>
                  <a:pt x="187832" y="173990"/>
                </a:lnTo>
                <a:lnTo>
                  <a:pt x="183006" y="171450"/>
                </a:lnTo>
                <a:lnTo>
                  <a:pt x="177800" y="168910"/>
                </a:lnTo>
                <a:lnTo>
                  <a:pt x="172592" y="167640"/>
                </a:lnTo>
                <a:lnTo>
                  <a:pt x="167004" y="166370"/>
                </a:lnTo>
                <a:close/>
              </a:path>
              <a:path w="520064" h="337820">
                <a:moveTo>
                  <a:pt x="218820" y="231140"/>
                </a:moveTo>
                <a:lnTo>
                  <a:pt x="217297" y="231140"/>
                </a:lnTo>
                <a:lnTo>
                  <a:pt x="216153" y="232410"/>
                </a:lnTo>
                <a:lnTo>
                  <a:pt x="215137" y="233680"/>
                </a:lnTo>
                <a:lnTo>
                  <a:pt x="212851" y="236220"/>
                </a:lnTo>
                <a:lnTo>
                  <a:pt x="211327" y="238760"/>
                </a:lnTo>
                <a:lnTo>
                  <a:pt x="207517" y="242570"/>
                </a:lnTo>
                <a:lnTo>
                  <a:pt x="205104" y="245110"/>
                </a:lnTo>
                <a:lnTo>
                  <a:pt x="172592" y="260350"/>
                </a:lnTo>
                <a:lnTo>
                  <a:pt x="210438" y="260350"/>
                </a:lnTo>
                <a:lnTo>
                  <a:pt x="212089" y="259080"/>
                </a:lnTo>
                <a:lnTo>
                  <a:pt x="214883" y="256540"/>
                </a:lnTo>
                <a:lnTo>
                  <a:pt x="219582" y="251460"/>
                </a:lnTo>
                <a:lnTo>
                  <a:pt x="221361" y="248920"/>
                </a:lnTo>
                <a:lnTo>
                  <a:pt x="222757" y="247650"/>
                </a:lnTo>
                <a:lnTo>
                  <a:pt x="224027" y="245110"/>
                </a:lnTo>
                <a:lnTo>
                  <a:pt x="224662" y="245110"/>
                </a:lnTo>
                <a:lnTo>
                  <a:pt x="224916" y="243840"/>
                </a:lnTo>
                <a:lnTo>
                  <a:pt x="225170" y="242570"/>
                </a:lnTo>
                <a:lnTo>
                  <a:pt x="224916" y="240030"/>
                </a:lnTo>
                <a:lnTo>
                  <a:pt x="224662" y="240030"/>
                </a:lnTo>
                <a:lnTo>
                  <a:pt x="223900" y="238760"/>
                </a:lnTo>
                <a:lnTo>
                  <a:pt x="223519" y="237490"/>
                </a:lnTo>
                <a:lnTo>
                  <a:pt x="223012" y="236220"/>
                </a:lnTo>
                <a:lnTo>
                  <a:pt x="222376" y="234950"/>
                </a:lnTo>
                <a:lnTo>
                  <a:pt x="221741" y="234950"/>
                </a:lnTo>
                <a:lnTo>
                  <a:pt x="221233" y="233680"/>
                </a:lnTo>
                <a:lnTo>
                  <a:pt x="220599" y="232410"/>
                </a:lnTo>
                <a:lnTo>
                  <a:pt x="219201" y="232410"/>
                </a:lnTo>
                <a:lnTo>
                  <a:pt x="218820" y="231140"/>
                </a:lnTo>
                <a:close/>
              </a:path>
              <a:path w="520064" h="337820">
                <a:moveTo>
                  <a:pt x="199136" y="90170"/>
                </a:moveTo>
                <a:lnTo>
                  <a:pt x="192658" y="90170"/>
                </a:lnTo>
                <a:lnTo>
                  <a:pt x="191262" y="91440"/>
                </a:lnTo>
                <a:lnTo>
                  <a:pt x="189611" y="92710"/>
                </a:lnTo>
                <a:lnTo>
                  <a:pt x="186816" y="93980"/>
                </a:lnTo>
                <a:lnTo>
                  <a:pt x="185800" y="93980"/>
                </a:lnTo>
                <a:lnTo>
                  <a:pt x="184150" y="96520"/>
                </a:lnTo>
                <a:lnTo>
                  <a:pt x="183261" y="97790"/>
                </a:lnTo>
                <a:lnTo>
                  <a:pt x="183006" y="97790"/>
                </a:lnTo>
                <a:lnTo>
                  <a:pt x="183006" y="99060"/>
                </a:lnTo>
                <a:lnTo>
                  <a:pt x="183387" y="100330"/>
                </a:lnTo>
                <a:lnTo>
                  <a:pt x="256793" y="229870"/>
                </a:lnTo>
                <a:lnTo>
                  <a:pt x="257048" y="229870"/>
                </a:lnTo>
                <a:lnTo>
                  <a:pt x="257428" y="231140"/>
                </a:lnTo>
                <a:lnTo>
                  <a:pt x="261365" y="231140"/>
                </a:lnTo>
                <a:lnTo>
                  <a:pt x="262381" y="229870"/>
                </a:lnTo>
                <a:lnTo>
                  <a:pt x="264922" y="228600"/>
                </a:lnTo>
                <a:lnTo>
                  <a:pt x="266445" y="228600"/>
                </a:lnTo>
                <a:lnTo>
                  <a:pt x="268097" y="227330"/>
                </a:lnTo>
                <a:lnTo>
                  <a:pt x="270255" y="226060"/>
                </a:lnTo>
                <a:lnTo>
                  <a:pt x="271272" y="224790"/>
                </a:lnTo>
                <a:lnTo>
                  <a:pt x="272033" y="224790"/>
                </a:lnTo>
                <a:lnTo>
                  <a:pt x="272795" y="223520"/>
                </a:lnTo>
                <a:lnTo>
                  <a:pt x="273050" y="222250"/>
                </a:lnTo>
                <a:lnTo>
                  <a:pt x="273176" y="220980"/>
                </a:lnTo>
                <a:lnTo>
                  <a:pt x="272795" y="220980"/>
                </a:lnTo>
                <a:lnTo>
                  <a:pt x="199389" y="91440"/>
                </a:lnTo>
                <a:lnTo>
                  <a:pt x="199136" y="90170"/>
                </a:lnTo>
                <a:close/>
              </a:path>
              <a:path w="520064" h="337820">
                <a:moveTo>
                  <a:pt x="195235" y="181610"/>
                </a:moveTo>
                <a:lnTo>
                  <a:pt x="162687" y="181610"/>
                </a:lnTo>
                <a:lnTo>
                  <a:pt x="176022" y="186690"/>
                </a:lnTo>
                <a:lnTo>
                  <a:pt x="181610" y="191770"/>
                </a:lnTo>
                <a:lnTo>
                  <a:pt x="186181" y="200660"/>
                </a:lnTo>
                <a:lnTo>
                  <a:pt x="138556" y="227330"/>
                </a:lnTo>
                <a:lnTo>
                  <a:pt x="165872" y="227330"/>
                </a:lnTo>
                <a:lnTo>
                  <a:pt x="202691" y="207010"/>
                </a:lnTo>
                <a:lnTo>
                  <a:pt x="206882" y="200660"/>
                </a:lnTo>
                <a:lnTo>
                  <a:pt x="206501" y="199390"/>
                </a:lnTo>
                <a:lnTo>
                  <a:pt x="204977" y="195580"/>
                </a:lnTo>
                <a:lnTo>
                  <a:pt x="203326" y="193040"/>
                </a:lnTo>
                <a:lnTo>
                  <a:pt x="200151" y="187960"/>
                </a:lnTo>
                <a:lnTo>
                  <a:pt x="196468" y="182880"/>
                </a:lnTo>
                <a:lnTo>
                  <a:pt x="195235" y="181610"/>
                </a:lnTo>
                <a:close/>
              </a:path>
              <a:path w="520064" h="337820">
                <a:moveTo>
                  <a:pt x="372363" y="213360"/>
                </a:moveTo>
                <a:lnTo>
                  <a:pt x="366902" y="213360"/>
                </a:lnTo>
                <a:lnTo>
                  <a:pt x="367283" y="214630"/>
                </a:lnTo>
                <a:lnTo>
                  <a:pt x="371220" y="214630"/>
                </a:lnTo>
                <a:lnTo>
                  <a:pt x="372363" y="213360"/>
                </a:lnTo>
                <a:close/>
              </a:path>
              <a:path w="520064" h="337820">
                <a:moveTo>
                  <a:pt x="311276" y="82550"/>
                </a:moveTo>
                <a:lnTo>
                  <a:pt x="305307" y="82550"/>
                </a:lnTo>
                <a:lnTo>
                  <a:pt x="304164" y="83820"/>
                </a:lnTo>
                <a:lnTo>
                  <a:pt x="302894" y="83820"/>
                </a:lnTo>
                <a:lnTo>
                  <a:pt x="301625" y="85090"/>
                </a:lnTo>
                <a:lnTo>
                  <a:pt x="300481" y="86360"/>
                </a:lnTo>
                <a:lnTo>
                  <a:pt x="298830" y="86360"/>
                </a:lnTo>
                <a:lnTo>
                  <a:pt x="298195" y="87630"/>
                </a:lnTo>
                <a:lnTo>
                  <a:pt x="297306" y="88900"/>
                </a:lnTo>
                <a:lnTo>
                  <a:pt x="297052" y="88900"/>
                </a:lnTo>
                <a:lnTo>
                  <a:pt x="297052" y="90170"/>
                </a:lnTo>
                <a:lnTo>
                  <a:pt x="297561" y="91440"/>
                </a:lnTo>
                <a:lnTo>
                  <a:pt x="366649" y="213360"/>
                </a:lnTo>
                <a:lnTo>
                  <a:pt x="374776" y="213360"/>
                </a:lnTo>
                <a:lnTo>
                  <a:pt x="376300" y="212090"/>
                </a:lnTo>
                <a:lnTo>
                  <a:pt x="377951" y="210820"/>
                </a:lnTo>
                <a:lnTo>
                  <a:pt x="379222" y="210820"/>
                </a:lnTo>
                <a:lnTo>
                  <a:pt x="380238" y="209550"/>
                </a:lnTo>
                <a:lnTo>
                  <a:pt x="381888" y="208280"/>
                </a:lnTo>
                <a:lnTo>
                  <a:pt x="382777" y="207010"/>
                </a:lnTo>
                <a:lnTo>
                  <a:pt x="382904" y="204470"/>
                </a:lnTo>
                <a:lnTo>
                  <a:pt x="382650" y="204470"/>
                </a:lnTo>
                <a:lnTo>
                  <a:pt x="357886" y="161290"/>
                </a:lnTo>
                <a:lnTo>
                  <a:pt x="386841" y="161290"/>
                </a:lnTo>
                <a:lnTo>
                  <a:pt x="391922" y="158750"/>
                </a:lnTo>
                <a:lnTo>
                  <a:pt x="398017" y="154940"/>
                </a:lnTo>
                <a:lnTo>
                  <a:pt x="402843" y="151130"/>
                </a:lnTo>
                <a:lnTo>
                  <a:pt x="403701" y="149860"/>
                </a:lnTo>
                <a:lnTo>
                  <a:pt x="373379" y="149860"/>
                </a:lnTo>
                <a:lnTo>
                  <a:pt x="362203" y="148590"/>
                </a:lnTo>
                <a:lnTo>
                  <a:pt x="355726" y="146050"/>
                </a:lnTo>
                <a:lnTo>
                  <a:pt x="348233" y="143510"/>
                </a:lnTo>
                <a:lnTo>
                  <a:pt x="328549" y="109220"/>
                </a:lnTo>
                <a:lnTo>
                  <a:pt x="329311" y="104140"/>
                </a:lnTo>
                <a:lnTo>
                  <a:pt x="330200" y="100330"/>
                </a:lnTo>
                <a:lnTo>
                  <a:pt x="331342" y="96520"/>
                </a:lnTo>
                <a:lnTo>
                  <a:pt x="331681" y="95250"/>
                </a:lnTo>
                <a:lnTo>
                  <a:pt x="318262" y="95250"/>
                </a:lnTo>
                <a:lnTo>
                  <a:pt x="311657" y="83820"/>
                </a:lnTo>
                <a:lnTo>
                  <a:pt x="311276" y="82550"/>
                </a:lnTo>
                <a:close/>
              </a:path>
              <a:path w="520064" h="337820">
                <a:moveTo>
                  <a:pt x="307593" y="204470"/>
                </a:moveTo>
                <a:lnTo>
                  <a:pt x="302132" y="204470"/>
                </a:lnTo>
                <a:lnTo>
                  <a:pt x="302513" y="205740"/>
                </a:lnTo>
                <a:lnTo>
                  <a:pt x="306450" y="205740"/>
                </a:lnTo>
                <a:lnTo>
                  <a:pt x="307593" y="204470"/>
                </a:lnTo>
                <a:close/>
              </a:path>
              <a:path w="520064" h="337820">
                <a:moveTo>
                  <a:pt x="268224" y="106680"/>
                </a:moveTo>
                <a:lnTo>
                  <a:pt x="262763" y="106680"/>
                </a:lnTo>
                <a:lnTo>
                  <a:pt x="261747" y="107950"/>
                </a:lnTo>
                <a:lnTo>
                  <a:pt x="258699" y="109220"/>
                </a:lnTo>
                <a:lnTo>
                  <a:pt x="255904" y="110490"/>
                </a:lnTo>
                <a:lnTo>
                  <a:pt x="254888" y="111760"/>
                </a:lnTo>
                <a:lnTo>
                  <a:pt x="254000" y="111760"/>
                </a:lnTo>
                <a:lnTo>
                  <a:pt x="253237" y="113030"/>
                </a:lnTo>
                <a:lnTo>
                  <a:pt x="252349" y="114300"/>
                </a:lnTo>
                <a:lnTo>
                  <a:pt x="252094" y="114300"/>
                </a:lnTo>
                <a:lnTo>
                  <a:pt x="252094" y="115570"/>
                </a:lnTo>
                <a:lnTo>
                  <a:pt x="252222" y="116840"/>
                </a:lnTo>
                <a:lnTo>
                  <a:pt x="252475" y="116840"/>
                </a:lnTo>
                <a:lnTo>
                  <a:pt x="301878" y="204470"/>
                </a:lnTo>
                <a:lnTo>
                  <a:pt x="308610" y="204470"/>
                </a:lnTo>
                <a:lnTo>
                  <a:pt x="310006" y="203200"/>
                </a:lnTo>
                <a:lnTo>
                  <a:pt x="311530" y="203200"/>
                </a:lnTo>
                <a:lnTo>
                  <a:pt x="313181" y="201930"/>
                </a:lnTo>
                <a:lnTo>
                  <a:pt x="314451" y="200660"/>
                </a:lnTo>
                <a:lnTo>
                  <a:pt x="315467" y="200660"/>
                </a:lnTo>
                <a:lnTo>
                  <a:pt x="317118" y="199390"/>
                </a:lnTo>
                <a:lnTo>
                  <a:pt x="317500" y="198120"/>
                </a:lnTo>
                <a:lnTo>
                  <a:pt x="318007" y="198120"/>
                </a:lnTo>
                <a:lnTo>
                  <a:pt x="318262" y="196850"/>
                </a:lnTo>
                <a:lnTo>
                  <a:pt x="318262" y="195580"/>
                </a:lnTo>
                <a:lnTo>
                  <a:pt x="317880" y="195580"/>
                </a:lnTo>
                <a:lnTo>
                  <a:pt x="268477" y="107950"/>
                </a:lnTo>
                <a:lnTo>
                  <a:pt x="268224" y="106680"/>
                </a:lnTo>
                <a:close/>
              </a:path>
              <a:path w="520064" h="337820">
                <a:moveTo>
                  <a:pt x="386841" y="161290"/>
                </a:moveTo>
                <a:lnTo>
                  <a:pt x="361568" y="161290"/>
                </a:lnTo>
                <a:lnTo>
                  <a:pt x="364870" y="162560"/>
                </a:lnTo>
                <a:lnTo>
                  <a:pt x="370839" y="163830"/>
                </a:lnTo>
                <a:lnTo>
                  <a:pt x="379222" y="163830"/>
                </a:lnTo>
                <a:lnTo>
                  <a:pt x="381888" y="162560"/>
                </a:lnTo>
                <a:lnTo>
                  <a:pt x="384301" y="162560"/>
                </a:lnTo>
                <a:lnTo>
                  <a:pt x="386841" y="161290"/>
                </a:lnTo>
                <a:close/>
              </a:path>
              <a:path w="520064" h="337820">
                <a:moveTo>
                  <a:pt x="392112" y="73660"/>
                </a:moveTo>
                <a:lnTo>
                  <a:pt x="361061" y="73660"/>
                </a:lnTo>
                <a:lnTo>
                  <a:pt x="364743" y="74930"/>
                </a:lnTo>
                <a:lnTo>
                  <a:pt x="368300" y="77470"/>
                </a:lnTo>
                <a:lnTo>
                  <a:pt x="371728" y="80010"/>
                </a:lnTo>
                <a:lnTo>
                  <a:pt x="375030" y="82550"/>
                </a:lnTo>
                <a:lnTo>
                  <a:pt x="381126" y="91440"/>
                </a:lnTo>
                <a:lnTo>
                  <a:pt x="383920" y="95250"/>
                </a:lnTo>
                <a:lnTo>
                  <a:pt x="386461" y="99060"/>
                </a:lnTo>
                <a:lnTo>
                  <a:pt x="388747" y="104140"/>
                </a:lnTo>
                <a:lnTo>
                  <a:pt x="390525" y="107950"/>
                </a:lnTo>
                <a:lnTo>
                  <a:pt x="392049" y="111760"/>
                </a:lnTo>
                <a:lnTo>
                  <a:pt x="393445" y="116840"/>
                </a:lnTo>
                <a:lnTo>
                  <a:pt x="394207" y="120650"/>
                </a:lnTo>
                <a:lnTo>
                  <a:pt x="394207" y="129540"/>
                </a:lnTo>
                <a:lnTo>
                  <a:pt x="373379" y="149860"/>
                </a:lnTo>
                <a:lnTo>
                  <a:pt x="403701" y="149860"/>
                </a:lnTo>
                <a:lnTo>
                  <a:pt x="409701" y="140970"/>
                </a:lnTo>
                <a:lnTo>
                  <a:pt x="411861" y="135890"/>
                </a:lnTo>
                <a:lnTo>
                  <a:pt x="413385" y="123190"/>
                </a:lnTo>
                <a:lnTo>
                  <a:pt x="412876" y="116840"/>
                </a:lnTo>
                <a:lnTo>
                  <a:pt x="411099" y="110490"/>
                </a:lnTo>
                <a:lnTo>
                  <a:pt x="409320" y="102870"/>
                </a:lnTo>
                <a:lnTo>
                  <a:pt x="406273" y="95250"/>
                </a:lnTo>
                <a:lnTo>
                  <a:pt x="401954" y="87630"/>
                </a:lnTo>
                <a:lnTo>
                  <a:pt x="398399" y="81280"/>
                </a:lnTo>
                <a:lnTo>
                  <a:pt x="394335" y="76200"/>
                </a:lnTo>
                <a:lnTo>
                  <a:pt x="392112" y="73660"/>
                </a:lnTo>
                <a:close/>
              </a:path>
              <a:path w="520064" h="337820">
                <a:moveTo>
                  <a:pt x="461517" y="0"/>
                </a:moveTo>
                <a:lnTo>
                  <a:pt x="449452" y="1270"/>
                </a:lnTo>
                <a:lnTo>
                  <a:pt x="442975" y="3810"/>
                </a:lnTo>
                <a:lnTo>
                  <a:pt x="436117" y="7620"/>
                </a:lnTo>
                <a:lnTo>
                  <a:pt x="429640" y="10160"/>
                </a:lnTo>
                <a:lnTo>
                  <a:pt x="424433" y="15240"/>
                </a:lnTo>
                <a:lnTo>
                  <a:pt x="420624" y="20320"/>
                </a:lnTo>
                <a:lnTo>
                  <a:pt x="416687" y="25400"/>
                </a:lnTo>
                <a:lnTo>
                  <a:pt x="414019" y="31750"/>
                </a:lnTo>
                <a:lnTo>
                  <a:pt x="411479" y="43180"/>
                </a:lnTo>
                <a:lnTo>
                  <a:pt x="411479" y="50800"/>
                </a:lnTo>
                <a:lnTo>
                  <a:pt x="413003" y="57150"/>
                </a:lnTo>
                <a:lnTo>
                  <a:pt x="414400" y="64770"/>
                </a:lnTo>
                <a:lnTo>
                  <a:pt x="441325" y="104140"/>
                </a:lnTo>
                <a:lnTo>
                  <a:pt x="458724" y="110490"/>
                </a:lnTo>
                <a:lnTo>
                  <a:pt x="464947" y="110490"/>
                </a:lnTo>
                <a:lnTo>
                  <a:pt x="504951" y="93980"/>
                </a:lnTo>
                <a:lnTo>
                  <a:pt x="462914" y="93980"/>
                </a:lnTo>
                <a:lnTo>
                  <a:pt x="455294" y="91440"/>
                </a:lnTo>
                <a:lnTo>
                  <a:pt x="451738" y="88900"/>
                </a:lnTo>
                <a:lnTo>
                  <a:pt x="445388" y="81280"/>
                </a:lnTo>
                <a:lnTo>
                  <a:pt x="442467" y="77470"/>
                </a:lnTo>
                <a:lnTo>
                  <a:pt x="439674" y="72390"/>
                </a:lnTo>
                <a:lnTo>
                  <a:pt x="460430" y="60960"/>
                </a:lnTo>
                <a:lnTo>
                  <a:pt x="433069" y="60960"/>
                </a:lnTo>
                <a:lnTo>
                  <a:pt x="431164" y="57150"/>
                </a:lnTo>
                <a:lnTo>
                  <a:pt x="429894" y="53340"/>
                </a:lnTo>
                <a:lnTo>
                  <a:pt x="428370" y="45720"/>
                </a:lnTo>
                <a:lnTo>
                  <a:pt x="428370" y="41910"/>
                </a:lnTo>
                <a:lnTo>
                  <a:pt x="457326" y="15240"/>
                </a:lnTo>
                <a:lnTo>
                  <a:pt x="489748" y="15240"/>
                </a:lnTo>
                <a:lnTo>
                  <a:pt x="482345" y="7620"/>
                </a:lnTo>
                <a:lnTo>
                  <a:pt x="477647" y="5080"/>
                </a:lnTo>
                <a:lnTo>
                  <a:pt x="472439" y="2540"/>
                </a:lnTo>
                <a:lnTo>
                  <a:pt x="467232" y="1270"/>
                </a:lnTo>
                <a:lnTo>
                  <a:pt x="461517" y="0"/>
                </a:lnTo>
                <a:close/>
              </a:path>
              <a:path w="520064" h="337820">
                <a:moveTo>
                  <a:pt x="245110" y="69850"/>
                </a:moveTo>
                <a:lnTo>
                  <a:pt x="242188" y="71120"/>
                </a:lnTo>
                <a:lnTo>
                  <a:pt x="238505" y="73660"/>
                </a:lnTo>
                <a:lnTo>
                  <a:pt x="234568" y="74930"/>
                </a:lnTo>
                <a:lnTo>
                  <a:pt x="232410" y="77470"/>
                </a:lnTo>
                <a:lnTo>
                  <a:pt x="231775" y="80010"/>
                </a:lnTo>
                <a:lnTo>
                  <a:pt x="231012" y="81280"/>
                </a:lnTo>
                <a:lnTo>
                  <a:pt x="231775" y="85090"/>
                </a:lnTo>
                <a:lnTo>
                  <a:pt x="233933" y="88900"/>
                </a:lnTo>
                <a:lnTo>
                  <a:pt x="235965" y="92710"/>
                </a:lnTo>
                <a:lnTo>
                  <a:pt x="240283" y="95250"/>
                </a:lnTo>
                <a:lnTo>
                  <a:pt x="242442" y="95250"/>
                </a:lnTo>
                <a:lnTo>
                  <a:pt x="256539" y="83820"/>
                </a:lnTo>
                <a:lnTo>
                  <a:pt x="255777" y="81280"/>
                </a:lnTo>
                <a:lnTo>
                  <a:pt x="253618" y="77470"/>
                </a:lnTo>
                <a:lnTo>
                  <a:pt x="251587" y="73660"/>
                </a:lnTo>
                <a:lnTo>
                  <a:pt x="249427" y="71120"/>
                </a:lnTo>
                <a:lnTo>
                  <a:pt x="245110" y="69850"/>
                </a:lnTo>
                <a:close/>
              </a:path>
              <a:path w="520064" h="337820">
                <a:moveTo>
                  <a:pt x="364489" y="55880"/>
                </a:moveTo>
                <a:lnTo>
                  <a:pt x="352678" y="55880"/>
                </a:lnTo>
                <a:lnTo>
                  <a:pt x="346582" y="57150"/>
                </a:lnTo>
                <a:lnTo>
                  <a:pt x="337312" y="63500"/>
                </a:lnTo>
                <a:lnTo>
                  <a:pt x="334772" y="64770"/>
                </a:lnTo>
                <a:lnTo>
                  <a:pt x="332613" y="67310"/>
                </a:lnTo>
                <a:lnTo>
                  <a:pt x="330326" y="68580"/>
                </a:lnTo>
                <a:lnTo>
                  <a:pt x="328294" y="71120"/>
                </a:lnTo>
                <a:lnTo>
                  <a:pt x="326516" y="74930"/>
                </a:lnTo>
                <a:lnTo>
                  <a:pt x="324865" y="77470"/>
                </a:lnTo>
                <a:lnTo>
                  <a:pt x="323341" y="80010"/>
                </a:lnTo>
                <a:lnTo>
                  <a:pt x="321944" y="83820"/>
                </a:lnTo>
                <a:lnTo>
                  <a:pt x="320675" y="86360"/>
                </a:lnTo>
                <a:lnTo>
                  <a:pt x="319404" y="91440"/>
                </a:lnTo>
                <a:lnTo>
                  <a:pt x="318262" y="95250"/>
                </a:lnTo>
                <a:lnTo>
                  <a:pt x="331681" y="95250"/>
                </a:lnTo>
                <a:lnTo>
                  <a:pt x="332358" y="92710"/>
                </a:lnTo>
                <a:lnTo>
                  <a:pt x="333501" y="90170"/>
                </a:lnTo>
                <a:lnTo>
                  <a:pt x="334899" y="87630"/>
                </a:lnTo>
                <a:lnTo>
                  <a:pt x="336168" y="85090"/>
                </a:lnTo>
                <a:lnTo>
                  <a:pt x="337692" y="82550"/>
                </a:lnTo>
                <a:lnTo>
                  <a:pt x="339343" y="81280"/>
                </a:lnTo>
                <a:lnTo>
                  <a:pt x="341122" y="80010"/>
                </a:lnTo>
                <a:lnTo>
                  <a:pt x="342900" y="77470"/>
                </a:lnTo>
                <a:lnTo>
                  <a:pt x="345058" y="76200"/>
                </a:lnTo>
                <a:lnTo>
                  <a:pt x="349250" y="74930"/>
                </a:lnTo>
                <a:lnTo>
                  <a:pt x="353187" y="73660"/>
                </a:lnTo>
                <a:lnTo>
                  <a:pt x="392112" y="73660"/>
                </a:lnTo>
                <a:lnTo>
                  <a:pt x="389889" y="71120"/>
                </a:lnTo>
                <a:lnTo>
                  <a:pt x="385317" y="66040"/>
                </a:lnTo>
                <a:lnTo>
                  <a:pt x="380491" y="62230"/>
                </a:lnTo>
                <a:lnTo>
                  <a:pt x="375285" y="59690"/>
                </a:lnTo>
                <a:lnTo>
                  <a:pt x="369950" y="57150"/>
                </a:lnTo>
                <a:lnTo>
                  <a:pt x="364489" y="55880"/>
                </a:lnTo>
                <a:close/>
              </a:path>
              <a:path w="520064" h="337820">
                <a:moveTo>
                  <a:pt x="513333" y="64770"/>
                </a:moveTo>
                <a:lnTo>
                  <a:pt x="511937" y="64770"/>
                </a:lnTo>
                <a:lnTo>
                  <a:pt x="510666" y="66040"/>
                </a:lnTo>
                <a:lnTo>
                  <a:pt x="509650" y="67310"/>
                </a:lnTo>
                <a:lnTo>
                  <a:pt x="507364" y="69850"/>
                </a:lnTo>
                <a:lnTo>
                  <a:pt x="505840" y="72390"/>
                </a:lnTo>
                <a:lnTo>
                  <a:pt x="503936" y="73660"/>
                </a:lnTo>
                <a:lnTo>
                  <a:pt x="502030" y="76200"/>
                </a:lnTo>
                <a:lnTo>
                  <a:pt x="476123" y="92710"/>
                </a:lnTo>
                <a:lnTo>
                  <a:pt x="471677" y="93980"/>
                </a:lnTo>
                <a:lnTo>
                  <a:pt x="504951" y="93980"/>
                </a:lnTo>
                <a:lnTo>
                  <a:pt x="506602" y="92710"/>
                </a:lnTo>
                <a:lnTo>
                  <a:pt x="509397" y="88900"/>
                </a:lnTo>
                <a:lnTo>
                  <a:pt x="511810" y="87630"/>
                </a:lnTo>
                <a:lnTo>
                  <a:pt x="516000" y="82550"/>
                </a:lnTo>
                <a:lnTo>
                  <a:pt x="518540" y="78740"/>
                </a:lnTo>
                <a:lnTo>
                  <a:pt x="519302" y="77470"/>
                </a:lnTo>
                <a:lnTo>
                  <a:pt x="519556" y="77470"/>
                </a:lnTo>
                <a:lnTo>
                  <a:pt x="519683" y="74930"/>
                </a:lnTo>
                <a:lnTo>
                  <a:pt x="519302" y="73660"/>
                </a:lnTo>
                <a:lnTo>
                  <a:pt x="519049" y="73660"/>
                </a:lnTo>
                <a:lnTo>
                  <a:pt x="518667" y="72390"/>
                </a:lnTo>
                <a:lnTo>
                  <a:pt x="518413" y="72390"/>
                </a:lnTo>
                <a:lnTo>
                  <a:pt x="517651" y="69850"/>
                </a:lnTo>
                <a:lnTo>
                  <a:pt x="516889" y="68580"/>
                </a:lnTo>
                <a:lnTo>
                  <a:pt x="516381" y="68580"/>
                </a:lnTo>
                <a:lnTo>
                  <a:pt x="514730" y="66040"/>
                </a:lnTo>
                <a:lnTo>
                  <a:pt x="513841" y="66040"/>
                </a:lnTo>
                <a:lnTo>
                  <a:pt x="513333" y="64770"/>
                </a:lnTo>
                <a:close/>
              </a:path>
              <a:path w="520064" h="337820">
                <a:moveTo>
                  <a:pt x="197738" y="88900"/>
                </a:moveTo>
                <a:lnTo>
                  <a:pt x="195706" y="88900"/>
                </a:lnTo>
                <a:lnTo>
                  <a:pt x="194817" y="90170"/>
                </a:lnTo>
                <a:lnTo>
                  <a:pt x="198754" y="90170"/>
                </a:lnTo>
                <a:lnTo>
                  <a:pt x="197738" y="88900"/>
                </a:lnTo>
                <a:close/>
              </a:path>
              <a:path w="520064" h="337820">
                <a:moveTo>
                  <a:pt x="310133" y="81280"/>
                </a:moveTo>
                <a:lnTo>
                  <a:pt x="308101" y="81280"/>
                </a:lnTo>
                <a:lnTo>
                  <a:pt x="307213" y="82550"/>
                </a:lnTo>
                <a:lnTo>
                  <a:pt x="310895" y="82550"/>
                </a:lnTo>
                <a:lnTo>
                  <a:pt x="310133" y="81280"/>
                </a:lnTo>
                <a:close/>
              </a:path>
              <a:path w="520064" h="337820">
                <a:moveTo>
                  <a:pt x="489748" y="15240"/>
                </a:moveTo>
                <a:lnTo>
                  <a:pt x="457326" y="15240"/>
                </a:lnTo>
                <a:lnTo>
                  <a:pt x="470535" y="20320"/>
                </a:lnTo>
                <a:lnTo>
                  <a:pt x="476250" y="25400"/>
                </a:lnTo>
                <a:lnTo>
                  <a:pt x="480822" y="34290"/>
                </a:lnTo>
                <a:lnTo>
                  <a:pt x="433069" y="60960"/>
                </a:lnTo>
                <a:lnTo>
                  <a:pt x="460430" y="60960"/>
                </a:lnTo>
                <a:lnTo>
                  <a:pt x="497331" y="40640"/>
                </a:lnTo>
                <a:lnTo>
                  <a:pt x="498982" y="39370"/>
                </a:lnTo>
                <a:lnTo>
                  <a:pt x="500125" y="38100"/>
                </a:lnTo>
                <a:lnTo>
                  <a:pt x="501395" y="34290"/>
                </a:lnTo>
                <a:lnTo>
                  <a:pt x="501014" y="31750"/>
                </a:lnTo>
                <a:lnTo>
                  <a:pt x="499617" y="29210"/>
                </a:lnTo>
                <a:lnTo>
                  <a:pt x="494664" y="21590"/>
                </a:lnTo>
                <a:lnTo>
                  <a:pt x="490981" y="16510"/>
                </a:lnTo>
                <a:lnTo>
                  <a:pt x="489748" y="15240"/>
                </a:lnTo>
                <a:close/>
              </a:path>
            </a:pathLst>
          </a:custGeom>
          <a:solidFill>
            <a:srgbClr val="000000">
              <a:alpha val="180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4061" y="3377057"/>
            <a:ext cx="1353947" cy="825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3607" y="2380869"/>
            <a:ext cx="1709800" cy="987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terms:created xsi:type="dcterms:W3CDTF">2020-07-04T16:13:06Z</dcterms:created>
  <dcterms:modified xsi:type="dcterms:W3CDTF">2020-07-04T16:13:06Z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2020-07-03T00:00:00Z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2020-07-04T00:00:00Z</vt:filetime>
  </property>
</Properties>
</file>